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7" r:id="rId2"/>
    <p:sldId id="259" r:id="rId3"/>
    <p:sldId id="258" r:id="rId4"/>
    <p:sldId id="260" r:id="rId5"/>
    <p:sldId id="261" r:id="rId6"/>
    <p:sldId id="262" r:id="rId7"/>
    <p:sldId id="263" r:id="rId8"/>
    <p:sldId id="264" r:id="rId9"/>
    <p:sldId id="265" r:id="rId1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733"/>
  </p:normalViewPr>
  <p:slideViewPr>
    <p:cSldViewPr snapToGrid="0" snapToObjects="1">
      <p:cViewPr varScale="1">
        <p:scale>
          <a:sx n="90" d="100"/>
          <a:sy n="90" d="100"/>
        </p:scale>
        <p:origin x="232" y="4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271891-F321-E640-AD80-ACA7F511A581}"/>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9FE8C6EC-614C-3B40-A096-0A1E256CCC2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3675FDC2-4420-AE42-936C-EFBCBEDC81D3}"/>
              </a:ext>
            </a:extLst>
          </p:cNvPr>
          <p:cNvSpPr>
            <a:spLocks noGrp="1"/>
          </p:cNvSpPr>
          <p:nvPr>
            <p:ph type="dt" sz="half" idx="10"/>
          </p:nvPr>
        </p:nvSpPr>
        <p:spPr/>
        <p:txBody>
          <a:bodyPr/>
          <a:lstStyle/>
          <a:p>
            <a:fld id="{8E25C7AC-6A7C-0F41-8B7B-D45A8E088877}" type="datetimeFigureOut">
              <a:rPr kumimoji="1" lang="zh-CN" altLang="en-US" smtClean="0"/>
              <a:t>2019/10/13</a:t>
            </a:fld>
            <a:endParaRPr kumimoji="1" lang="zh-CN" altLang="en-US"/>
          </a:p>
        </p:txBody>
      </p:sp>
      <p:sp>
        <p:nvSpPr>
          <p:cNvPr id="5" name="页脚占位符 4">
            <a:extLst>
              <a:ext uri="{FF2B5EF4-FFF2-40B4-BE49-F238E27FC236}">
                <a16:creationId xmlns:a16="http://schemas.microsoft.com/office/drawing/2014/main" id="{0D43042E-048D-1140-B51D-C8B2BEA1DDB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F19B26DE-68D6-4A4A-B344-36FE1ABA51A7}"/>
              </a:ext>
            </a:extLst>
          </p:cNvPr>
          <p:cNvSpPr>
            <a:spLocks noGrp="1"/>
          </p:cNvSpPr>
          <p:nvPr>
            <p:ph type="sldNum" sz="quarter" idx="12"/>
          </p:nvPr>
        </p:nvSpPr>
        <p:spPr/>
        <p:txBody>
          <a:body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2203798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424D48-1F35-7A41-B5E6-3E8DB5057EFA}"/>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8E8A230C-9377-CC49-8C1E-DAEB82F06A26}"/>
              </a:ext>
            </a:extLst>
          </p:cNvPr>
          <p:cNvSpPr>
            <a:spLocks noGrp="1"/>
          </p:cNvSpPr>
          <p:nvPr>
            <p:ph type="body" orient="vert" idx="1"/>
          </p:nvPr>
        </p:nvSpPr>
        <p:spPr/>
        <p:txBody>
          <a:bodyPr vert="eaVert"/>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D1BE7E97-142F-844C-B393-B2598984F284}"/>
              </a:ext>
            </a:extLst>
          </p:cNvPr>
          <p:cNvSpPr>
            <a:spLocks noGrp="1"/>
          </p:cNvSpPr>
          <p:nvPr>
            <p:ph type="dt" sz="half" idx="10"/>
          </p:nvPr>
        </p:nvSpPr>
        <p:spPr/>
        <p:txBody>
          <a:bodyPr/>
          <a:lstStyle/>
          <a:p>
            <a:fld id="{8E25C7AC-6A7C-0F41-8B7B-D45A8E088877}" type="datetimeFigureOut">
              <a:rPr kumimoji="1" lang="zh-CN" altLang="en-US" smtClean="0"/>
              <a:t>2019/10/13</a:t>
            </a:fld>
            <a:endParaRPr kumimoji="1" lang="zh-CN" altLang="en-US"/>
          </a:p>
        </p:txBody>
      </p:sp>
      <p:sp>
        <p:nvSpPr>
          <p:cNvPr id="5" name="页脚占位符 4">
            <a:extLst>
              <a:ext uri="{FF2B5EF4-FFF2-40B4-BE49-F238E27FC236}">
                <a16:creationId xmlns:a16="http://schemas.microsoft.com/office/drawing/2014/main" id="{9D90C5AD-A704-D647-A9CB-C3538DD0FB40}"/>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A54A4E1F-37EA-6A4A-A163-31B224CF46E8}"/>
              </a:ext>
            </a:extLst>
          </p:cNvPr>
          <p:cNvSpPr>
            <a:spLocks noGrp="1"/>
          </p:cNvSpPr>
          <p:nvPr>
            <p:ph type="sldNum" sz="quarter" idx="12"/>
          </p:nvPr>
        </p:nvSpPr>
        <p:spPr/>
        <p:txBody>
          <a:body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1893236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CC579BC-8E84-F646-B0DE-F14821BE7E04}"/>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45907E2F-5B61-4D4B-879F-E55B58739510}"/>
              </a:ext>
            </a:extLst>
          </p:cNvPr>
          <p:cNvSpPr>
            <a:spLocks noGrp="1"/>
          </p:cNvSpPr>
          <p:nvPr>
            <p:ph type="body" orient="vert" idx="1"/>
          </p:nvPr>
        </p:nvSpPr>
        <p:spPr>
          <a:xfrm>
            <a:off x="838200" y="365125"/>
            <a:ext cx="7734300" cy="5811838"/>
          </a:xfrm>
        </p:spPr>
        <p:txBody>
          <a:bodyPr vert="eaVert"/>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210417E1-B196-A14B-A3AD-5062E71D1F01}"/>
              </a:ext>
            </a:extLst>
          </p:cNvPr>
          <p:cNvSpPr>
            <a:spLocks noGrp="1"/>
          </p:cNvSpPr>
          <p:nvPr>
            <p:ph type="dt" sz="half" idx="10"/>
          </p:nvPr>
        </p:nvSpPr>
        <p:spPr/>
        <p:txBody>
          <a:bodyPr/>
          <a:lstStyle/>
          <a:p>
            <a:fld id="{8E25C7AC-6A7C-0F41-8B7B-D45A8E088877}" type="datetimeFigureOut">
              <a:rPr kumimoji="1" lang="zh-CN" altLang="en-US" smtClean="0"/>
              <a:t>2019/10/13</a:t>
            </a:fld>
            <a:endParaRPr kumimoji="1" lang="zh-CN" altLang="en-US"/>
          </a:p>
        </p:txBody>
      </p:sp>
      <p:sp>
        <p:nvSpPr>
          <p:cNvPr id="5" name="页脚占位符 4">
            <a:extLst>
              <a:ext uri="{FF2B5EF4-FFF2-40B4-BE49-F238E27FC236}">
                <a16:creationId xmlns:a16="http://schemas.microsoft.com/office/drawing/2014/main" id="{4097BDB5-157A-E44F-9DA0-7315340BF82F}"/>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96A77804-419D-EA40-82D8-CEA9F6F645E7}"/>
              </a:ext>
            </a:extLst>
          </p:cNvPr>
          <p:cNvSpPr>
            <a:spLocks noGrp="1"/>
          </p:cNvSpPr>
          <p:nvPr>
            <p:ph type="sldNum" sz="quarter" idx="12"/>
          </p:nvPr>
        </p:nvSpPr>
        <p:spPr/>
        <p:txBody>
          <a:body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434382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112874-3EA4-4643-BF0C-9DFF3D8BA22C}"/>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37F2457B-0303-8147-B203-0D777649F0C9}"/>
              </a:ext>
            </a:extLst>
          </p:cNvPr>
          <p:cNvSpPr>
            <a:spLocks noGrp="1"/>
          </p:cNvSpPr>
          <p:nvPr>
            <p:ph idx="1"/>
          </p:nvPr>
        </p:nvSpPr>
        <p:spPr/>
        <p:txBody>
          <a:body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4C321D47-FD38-9446-B167-7C479ABCA521}"/>
              </a:ext>
            </a:extLst>
          </p:cNvPr>
          <p:cNvSpPr>
            <a:spLocks noGrp="1"/>
          </p:cNvSpPr>
          <p:nvPr>
            <p:ph type="dt" sz="half" idx="10"/>
          </p:nvPr>
        </p:nvSpPr>
        <p:spPr/>
        <p:txBody>
          <a:bodyPr/>
          <a:lstStyle/>
          <a:p>
            <a:fld id="{8E25C7AC-6A7C-0F41-8B7B-D45A8E088877}" type="datetimeFigureOut">
              <a:rPr kumimoji="1" lang="zh-CN" altLang="en-US" smtClean="0"/>
              <a:t>2019/10/13</a:t>
            </a:fld>
            <a:endParaRPr kumimoji="1" lang="zh-CN" altLang="en-US"/>
          </a:p>
        </p:txBody>
      </p:sp>
      <p:sp>
        <p:nvSpPr>
          <p:cNvPr id="5" name="页脚占位符 4">
            <a:extLst>
              <a:ext uri="{FF2B5EF4-FFF2-40B4-BE49-F238E27FC236}">
                <a16:creationId xmlns:a16="http://schemas.microsoft.com/office/drawing/2014/main" id="{5C05F256-52F5-0444-B07E-769BABFD290C}"/>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F85D827-E79D-0A48-9175-4E1CFA561A0A}"/>
              </a:ext>
            </a:extLst>
          </p:cNvPr>
          <p:cNvSpPr>
            <a:spLocks noGrp="1"/>
          </p:cNvSpPr>
          <p:nvPr>
            <p:ph type="sldNum" sz="quarter" idx="12"/>
          </p:nvPr>
        </p:nvSpPr>
        <p:spPr/>
        <p:txBody>
          <a:body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31389002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0F2CFB-20BE-1646-9A32-F2129041B4BC}"/>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034F965C-882D-6248-9592-8F9A9B464AB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18FBDED9-6D56-8B48-AE98-4476CE5B6299}"/>
              </a:ext>
            </a:extLst>
          </p:cNvPr>
          <p:cNvSpPr>
            <a:spLocks noGrp="1"/>
          </p:cNvSpPr>
          <p:nvPr>
            <p:ph type="dt" sz="half" idx="10"/>
          </p:nvPr>
        </p:nvSpPr>
        <p:spPr/>
        <p:txBody>
          <a:bodyPr/>
          <a:lstStyle/>
          <a:p>
            <a:fld id="{8E25C7AC-6A7C-0F41-8B7B-D45A8E088877}" type="datetimeFigureOut">
              <a:rPr kumimoji="1" lang="zh-CN" altLang="en-US" smtClean="0"/>
              <a:t>2019/10/13</a:t>
            </a:fld>
            <a:endParaRPr kumimoji="1" lang="zh-CN" altLang="en-US"/>
          </a:p>
        </p:txBody>
      </p:sp>
      <p:sp>
        <p:nvSpPr>
          <p:cNvPr id="5" name="页脚占位符 4">
            <a:extLst>
              <a:ext uri="{FF2B5EF4-FFF2-40B4-BE49-F238E27FC236}">
                <a16:creationId xmlns:a16="http://schemas.microsoft.com/office/drawing/2014/main" id="{E31D372A-AB93-A949-8057-C5CAFB7063BA}"/>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DA8ABD74-D0E2-F048-8D8F-84EE78BA5C68}"/>
              </a:ext>
            </a:extLst>
          </p:cNvPr>
          <p:cNvSpPr>
            <a:spLocks noGrp="1"/>
          </p:cNvSpPr>
          <p:nvPr>
            <p:ph type="sldNum" sz="quarter" idx="12"/>
          </p:nvPr>
        </p:nvSpPr>
        <p:spPr/>
        <p:txBody>
          <a:body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3529348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325BDB-F49A-3242-9F37-DE605B5C2394}"/>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6469A031-60A2-C747-AAD1-2BE212971490}"/>
              </a:ext>
            </a:extLst>
          </p:cNvPr>
          <p:cNvSpPr>
            <a:spLocks noGrp="1"/>
          </p:cNvSpPr>
          <p:nvPr>
            <p:ph sz="half" idx="1"/>
          </p:nvPr>
        </p:nvSpPr>
        <p:spPr>
          <a:xfrm>
            <a:off x="838200" y="1825625"/>
            <a:ext cx="5181600" cy="4351338"/>
          </a:xfrm>
        </p:spPr>
        <p:txBody>
          <a:bodyPr/>
          <a:lstStyle/>
          <a:p>
            <a:r>
              <a:rPr kumimoji="1" lang="zh-CN" altLang="en-US"/>
              <a:t>编辑母版文本样式
第二级
第三级
第四级
第五级</a:t>
            </a:r>
          </a:p>
        </p:txBody>
      </p:sp>
      <p:sp>
        <p:nvSpPr>
          <p:cNvPr id="4" name="内容占位符 3">
            <a:extLst>
              <a:ext uri="{FF2B5EF4-FFF2-40B4-BE49-F238E27FC236}">
                <a16:creationId xmlns:a16="http://schemas.microsoft.com/office/drawing/2014/main" id="{9E1611D0-CB8A-564E-9F7A-FA4183D6E49D}"/>
              </a:ext>
            </a:extLst>
          </p:cNvPr>
          <p:cNvSpPr>
            <a:spLocks noGrp="1"/>
          </p:cNvSpPr>
          <p:nvPr>
            <p:ph sz="half" idx="2"/>
          </p:nvPr>
        </p:nvSpPr>
        <p:spPr>
          <a:xfrm>
            <a:off x="6172200" y="1825625"/>
            <a:ext cx="5181600" cy="4351338"/>
          </a:xfrm>
        </p:spPr>
        <p:txBody>
          <a:body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9B3A34E7-1AAC-4644-9501-CDF5CC1B5A12}"/>
              </a:ext>
            </a:extLst>
          </p:cNvPr>
          <p:cNvSpPr>
            <a:spLocks noGrp="1"/>
          </p:cNvSpPr>
          <p:nvPr>
            <p:ph type="dt" sz="half" idx="10"/>
          </p:nvPr>
        </p:nvSpPr>
        <p:spPr/>
        <p:txBody>
          <a:bodyPr/>
          <a:lstStyle/>
          <a:p>
            <a:fld id="{8E25C7AC-6A7C-0F41-8B7B-D45A8E088877}" type="datetimeFigureOut">
              <a:rPr kumimoji="1" lang="zh-CN" altLang="en-US" smtClean="0"/>
              <a:t>2019/10/13</a:t>
            </a:fld>
            <a:endParaRPr kumimoji="1" lang="zh-CN" altLang="en-US"/>
          </a:p>
        </p:txBody>
      </p:sp>
      <p:sp>
        <p:nvSpPr>
          <p:cNvPr id="6" name="页脚占位符 5">
            <a:extLst>
              <a:ext uri="{FF2B5EF4-FFF2-40B4-BE49-F238E27FC236}">
                <a16:creationId xmlns:a16="http://schemas.microsoft.com/office/drawing/2014/main" id="{777180B0-14E4-B546-BAA7-8E1147254B58}"/>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7C32F54D-6CCB-6244-A4ED-F20547D75A52}"/>
              </a:ext>
            </a:extLst>
          </p:cNvPr>
          <p:cNvSpPr>
            <a:spLocks noGrp="1"/>
          </p:cNvSpPr>
          <p:nvPr>
            <p:ph type="sldNum" sz="quarter" idx="12"/>
          </p:nvPr>
        </p:nvSpPr>
        <p:spPr/>
        <p:txBody>
          <a:body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841056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1E491F-9BC7-0549-B33D-E0EECC69238F}"/>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13BE5CA6-8364-844C-9A43-BFA4BA2D1A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zh-CN" altLang="en-US"/>
              <a:t>编辑母版文本样式
第二级
第三级
第四级
第五级</a:t>
            </a:r>
          </a:p>
        </p:txBody>
      </p:sp>
      <p:sp>
        <p:nvSpPr>
          <p:cNvPr id="4" name="内容占位符 3">
            <a:extLst>
              <a:ext uri="{FF2B5EF4-FFF2-40B4-BE49-F238E27FC236}">
                <a16:creationId xmlns:a16="http://schemas.microsoft.com/office/drawing/2014/main" id="{D83AC77C-1D20-B745-87F0-ED294A6453A1}"/>
              </a:ext>
            </a:extLst>
          </p:cNvPr>
          <p:cNvSpPr>
            <a:spLocks noGrp="1"/>
          </p:cNvSpPr>
          <p:nvPr>
            <p:ph sz="half" idx="2"/>
          </p:nvPr>
        </p:nvSpPr>
        <p:spPr>
          <a:xfrm>
            <a:off x="839788" y="2505075"/>
            <a:ext cx="5157787" cy="3684588"/>
          </a:xfrm>
        </p:spPr>
        <p:txBody>
          <a:bodyPr/>
          <a:lstStyle/>
          <a:p>
            <a:r>
              <a:rPr kumimoji="1" lang="zh-CN" altLang="en-US"/>
              <a:t>编辑母版文本样式
第二级
第三级
第四级
第五级</a:t>
            </a:r>
          </a:p>
        </p:txBody>
      </p:sp>
      <p:sp>
        <p:nvSpPr>
          <p:cNvPr id="5" name="文本占位符 4">
            <a:extLst>
              <a:ext uri="{FF2B5EF4-FFF2-40B4-BE49-F238E27FC236}">
                <a16:creationId xmlns:a16="http://schemas.microsoft.com/office/drawing/2014/main" id="{EBFB3695-4C0A-D34A-A166-94D794F83EB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kumimoji="1" lang="zh-CN" altLang="en-US"/>
              <a:t>编辑母版文本样式
第二级
第三级
第四级
第五级</a:t>
            </a:r>
          </a:p>
        </p:txBody>
      </p:sp>
      <p:sp>
        <p:nvSpPr>
          <p:cNvPr id="6" name="内容占位符 5">
            <a:extLst>
              <a:ext uri="{FF2B5EF4-FFF2-40B4-BE49-F238E27FC236}">
                <a16:creationId xmlns:a16="http://schemas.microsoft.com/office/drawing/2014/main" id="{90CFB139-7E84-4548-A153-8DBC827CBE4F}"/>
              </a:ext>
            </a:extLst>
          </p:cNvPr>
          <p:cNvSpPr>
            <a:spLocks noGrp="1"/>
          </p:cNvSpPr>
          <p:nvPr>
            <p:ph sz="quarter" idx="4"/>
          </p:nvPr>
        </p:nvSpPr>
        <p:spPr>
          <a:xfrm>
            <a:off x="6172200" y="2505075"/>
            <a:ext cx="5183188" cy="3684588"/>
          </a:xfrm>
        </p:spPr>
        <p:txBody>
          <a:bodyPr/>
          <a:lstStyle/>
          <a:p>
            <a:r>
              <a:rPr kumimoji="1" lang="zh-CN" altLang="en-US"/>
              <a:t>编辑母版文本样式
第二级
第三级
第四级
第五级</a:t>
            </a:r>
          </a:p>
        </p:txBody>
      </p:sp>
      <p:sp>
        <p:nvSpPr>
          <p:cNvPr id="7" name="日期占位符 6">
            <a:extLst>
              <a:ext uri="{FF2B5EF4-FFF2-40B4-BE49-F238E27FC236}">
                <a16:creationId xmlns:a16="http://schemas.microsoft.com/office/drawing/2014/main" id="{963CB59A-C101-5740-9DBB-0E06ABAFEE08}"/>
              </a:ext>
            </a:extLst>
          </p:cNvPr>
          <p:cNvSpPr>
            <a:spLocks noGrp="1"/>
          </p:cNvSpPr>
          <p:nvPr>
            <p:ph type="dt" sz="half" idx="10"/>
          </p:nvPr>
        </p:nvSpPr>
        <p:spPr/>
        <p:txBody>
          <a:bodyPr/>
          <a:lstStyle/>
          <a:p>
            <a:fld id="{8E25C7AC-6A7C-0F41-8B7B-D45A8E088877}" type="datetimeFigureOut">
              <a:rPr kumimoji="1" lang="zh-CN" altLang="en-US" smtClean="0"/>
              <a:t>2019/10/13</a:t>
            </a:fld>
            <a:endParaRPr kumimoji="1" lang="zh-CN" altLang="en-US"/>
          </a:p>
        </p:txBody>
      </p:sp>
      <p:sp>
        <p:nvSpPr>
          <p:cNvPr id="8" name="页脚占位符 7">
            <a:extLst>
              <a:ext uri="{FF2B5EF4-FFF2-40B4-BE49-F238E27FC236}">
                <a16:creationId xmlns:a16="http://schemas.microsoft.com/office/drawing/2014/main" id="{6223EA3A-4B8A-8043-A406-C75AE171878C}"/>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53744002-6618-7642-9D35-5E1571608926}"/>
              </a:ext>
            </a:extLst>
          </p:cNvPr>
          <p:cNvSpPr>
            <a:spLocks noGrp="1"/>
          </p:cNvSpPr>
          <p:nvPr>
            <p:ph type="sldNum" sz="quarter" idx="12"/>
          </p:nvPr>
        </p:nvSpPr>
        <p:spPr/>
        <p:txBody>
          <a:body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1014588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F2D0F3-B3CA-2B4B-A968-06A9E1322D53}"/>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5FED70A9-841A-404F-BF7D-3A52FD7AA791}"/>
              </a:ext>
            </a:extLst>
          </p:cNvPr>
          <p:cNvSpPr>
            <a:spLocks noGrp="1"/>
          </p:cNvSpPr>
          <p:nvPr>
            <p:ph type="dt" sz="half" idx="10"/>
          </p:nvPr>
        </p:nvSpPr>
        <p:spPr/>
        <p:txBody>
          <a:bodyPr/>
          <a:lstStyle/>
          <a:p>
            <a:fld id="{8E25C7AC-6A7C-0F41-8B7B-D45A8E088877}" type="datetimeFigureOut">
              <a:rPr kumimoji="1" lang="zh-CN" altLang="en-US" smtClean="0"/>
              <a:t>2019/10/13</a:t>
            </a:fld>
            <a:endParaRPr kumimoji="1" lang="zh-CN" altLang="en-US"/>
          </a:p>
        </p:txBody>
      </p:sp>
      <p:sp>
        <p:nvSpPr>
          <p:cNvPr id="4" name="页脚占位符 3">
            <a:extLst>
              <a:ext uri="{FF2B5EF4-FFF2-40B4-BE49-F238E27FC236}">
                <a16:creationId xmlns:a16="http://schemas.microsoft.com/office/drawing/2014/main" id="{CDCB707F-497B-1A49-9473-9B428159E907}"/>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BED43170-BB7F-D340-9C3E-D996102FB5A8}"/>
              </a:ext>
            </a:extLst>
          </p:cNvPr>
          <p:cNvSpPr>
            <a:spLocks noGrp="1"/>
          </p:cNvSpPr>
          <p:nvPr>
            <p:ph type="sldNum" sz="quarter" idx="12"/>
          </p:nvPr>
        </p:nvSpPr>
        <p:spPr/>
        <p:txBody>
          <a:body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23216305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BEBD9D5-B835-164D-9050-F2D35ED797D5}"/>
              </a:ext>
            </a:extLst>
          </p:cNvPr>
          <p:cNvSpPr>
            <a:spLocks noGrp="1"/>
          </p:cNvSpPr>
          <p:nvPr>
            <p:ph type="dt" sz="half" idx="10"/>
          </p:nvPr>
        </p:nvSpPr>
        <p:spPr/>
        <p:txBody>
          <a:bodyPr/>
          <a:lstStyle/>
          <a:p>
            <a:fld id="{8E25C7AC-6A7C-0F41-8B7B-D45A8E088877}" type="datetimeFigureOut">
              <a:rPr kumimoji="1" lang="zh-CN" altLang="en-US" smtClean="0"/>
              <a:t>2019/10/13</a:t>
            </a:fld>
            <a:endParaRPr kumimoji="1" lang="zh-CN" altLang="en-US"/>
          </a:p>
        </p:txBody>
      </p:sp>
      <p:sp>
        <p:nvSpPr>
          <p:cNvPr id="3" name="页脚占位符 2">
            <a:extLst>
              <a:ext uri="{FF2B5EF4-FFF2-40B4-BE49-F238E27FC236}">
                <a16:creationId xmlns:a16="http://schemas.microsoft.com/office/drawing/2014/main" id="{596AB489-F304-A248-98FC-C39DF191BDD9}"/>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C1E0014B-37F6-754E-9023-DA49666D8F00}"/>
              </a:ext>
            </a:extLst>
          </p:cNvPr>
          <p:cNvSpPr>
            <a:spLocks noGrp="1"/>
          </p:cNvSpPr>
          <p:nvPr>
            <p:ph type="sldNum" sz="quarter" idx="12"/>
          </p:nvPr>
        </p:nvSpPr>
        <p:spPr/>
        <p:txBody>
          <a:body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40609413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3AA879-4A61-2A43-B7BB-77FD24F9FE86}"/>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48F225EF-E5B9-7C4D-B5D6-003D323B8E5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kumimoji="1" lang="zh-CN" altLang="en-US"/>
              <a:t>编辑母版文本样式
第二级
第三级
第四级
第五级</a:t>
            </a:r>
          </a:p>
        </p:txBody>
      </p:sp>
      <p:sp>
        <p:nvSpPr>
          <p:cNvPr id="4" name="文本占位符 3">
            <a:extLst>
              <a:ext uri="{FF2B5EF4-FFF2-40B4-BE49-F238E27FC236}">
                <a16:creationId xmlns:a16="http://schemas.microsoft.com/office/drawing/2014/main" id="{02E34699-2872-264E-94EE-D2C9D1F07F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54E9931A-4003-C44A-A69C-FF1C6611021A}"/>
              </a:ext>
            </a:extLst>
          </p:cNvPr>
          <p:cNvSpPr>
            <a:spLocks noGrp="1"/>
          </p:cNvSpPr>
          <p:nvPr>
            <p:ph type="dt" sz="half" idx="10"/>
          </p:nvPr>
        </p:nvSpPr>
        <p:spPr/>
        <p:txBody>
          <a:bodyPr/>
          <a:lstStyle/>
          <a:p>
            <a:fld id="{8E25C7AC-6A7C-0F41-8B7B-D45A8E088877}" type="datetimeFigureOut">
              <a:rPr kumimoji="1" lang="zh-CN" altLang="en-US" smtClean="0"/>
              <a:t>2019/10/13</a:t>
            </a:fld>
            <a:endParaRPr kumimoji="1" lang="zh-CN" altLang="en-US"/>
          </a:p>
        </p:txBody>
      </p:sp>
      <p:sp>
        <p:nvSpPr>
          <p:cNvPr id="6" name="页脚占位符 5">
            <a:extLst>
              <a:ext uri="{FF2B5EF4-FFF2-40B4-BE49-F238E27FC236}">
                <a16:creationId xmlns:a16="http://schemas.microsoft.com/office/drawing/2014/main" id="{CC1804F4-31C9-A04D-9637-A574D88EFDD1}"/>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B1648132-3334-244D-A146-72A32B31A776}"/>
              </a:ext>
            </a:extLst>
          </p:cNvPr>
          <p:cNvSpPr>
            <a:spLocks noGrp="1"/>
          </p:cNvSpPr>
          <p:nvPr>
            <p:ph type="sldNum" sz="quarter" idx="12"/>
          </p:nvPr>
        </p:nvSpPr>
        <p:spPr/>
        <p:txBody>
          <a:body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3762762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24FA309-B479-4244-9FC3-338F9696FFE5}"/>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E86126E1-2761-AF41-A5AC-17E2C9FA641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103E625D-AC0D-DE4D-9B1D-9126EB83771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kumimoji="1" lang="zh-CN" altLang="en-US"/>
              <a:t>编辑母版文本样式
第二级
第三级
第四级
第五级</a:t>
            </a:r>
          </a:p>
        </p:txBody>
      </p:sp>
      <p:sp>
        <p:nvSpPr>
          <p:cNvPr id="5" name="日期占位符 4">
            <a:extLst>
              <a:ext uri="{FF2B5EF4-FFF2-40B4-BE49-F238E27FC236}">
                <a16:creationId xmlns:a16="http://schemas.microsoft.com/office/drawing/2014/main" id="{0DF3A546-00C6-064D-82EC-2142C11235E4}"/>
              </a:ext>
            </a:extLst>
          </p:cNvPr>
          <p:cNvSpPr>
            <a:spLocks noGrp="1"/>
          </p:cNvSpPr>
          <p:nvPr>
            <p:ph type="dt" sz="half" idx="10"/>
          </p:nvPr>
        </p:nvSpPr>
        <p:spPr/>
        <p:txBody>
          <a:bodyPr/>
          <a:lstStyle/>
          <a:p>
            <a:fld id="{8E25C7AC-6A7C-0F41-8B7B-D45A8E088877}" type="datetimeFigureOut">
              <a:rPr kumimoji="1" lang="zh-CN" altLang="en-US" smtClean="0"/>
              <a:t>2019/10/13</a:t>
            </a:fld>
            <a:endParaRPr kumimoji="1" lang="zh-CN" altLang="en-US"/>
          </a:p>
        </p:txBody>
      </p:sp>
      <p:sp>
        <p:nvSpPr>
          <p:cNvPr id="6" name="页脚占位符 5">
            <a:extLst>
              <a:ext uri="{FF2B5EF4-FFF2-40B4-BE49-F238E27FC236}">
                <a16:creationId xmlns:a16="http://schemas.microsoft.com/office/drawing/2014/main" id="{0A6B4DD0-F9C8-3245-B7A5-BAB7E140F4C6}"/>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B4403B4C-8CF1-A24B-A009-C101C8848DAA}"/>
              </a:ext>
            </a:extLst>
          </p:cNvPr>
          <p:cNvSpPr>
            <a:spLocks noGrp="1"/>
          </p:cNvSpPr>
          <p:nvPr>
            <p:ph type="sldNum" sz="quarter" idx="12"/>
          </p:nvPr>
        </p:nvSpPr>
        <p:spPr/>
        <p:txBody>
          <a:body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762984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55B42C86-6563-0D49-8259-8EA000E990C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F9A8ED6C-210D-DD45-8C60-B4886EC46C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kumimoji="1" lang="zh-CN" altLang="en-US"/>
              <a:t>编辑母版文本样式
第二级
第三级
第四级
第五级</a:t>
            </a:r>
          </a:p>
        </p:txBody>
      </p:sp>
      <p:sp>
        <p:nvSpPr>
          <p:cNvPr id="4" name="日期占位符 3">
            <a:extLst>
              <a:ext uri="{FF2B5EF4-FFF2-40B4-BE49-F238E27FC236}">
                <a16:creationId xmlns:a16="http://schemas.microsoft.com/office/drawing/2014/main" id="{6F0B3FCA-76CE-994A-890E-654ED1205A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25C7AC-6A7C-0F41-8B7B-D45A8E088877}" type="datetimeFigureOut">
              <a:rPr kumimoji="1" lang="zh-CN" altLang="en-US" smtClean="0"/>
              <a:t>2019/10/13</a:t>
            </a:fld>
            <a:endParaRPr kumimoji="1" lang="zh-CN" altLang="en-US"/>
          </a:p>
        </p:txBody>
      </p:sp>
      <p:sp>
        <p:nvSpPr>
          <p:cNvPr id="5" name="页脚占位符 4">
            <a:extLst>
              <a:ext uri="{FF2B5EF4-FFF2-40B4-BE49-F238E27FC236}">
                <a16:creationId xmlns:a16="http://schemas.microsoft.com/office/drawing/2014/main" id="{A9A5AA66-6C32-3E48-9CE7-44668FB16AC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A9894DF6-3816-EA48-9C48-2F388934190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5ADC26-77CF-FF41-9243-352806032A82}" type="slidenum">
              <a:rPr kumimoji="1" lang="zh-CN" altLang="en-US" smtClean="0"/>
              <a:t>‹#›</a:t>
            </a:fld>
            <a:endParaRPr kumimoji="1" lang="zh-CN" altLang="en-US"/>
          </a:p>
        </p:txBody>
      </p:sp>
    </p:spTree>
    <p:extLst>
      <p:ext uri="{BB962C8B-B14F-4D97-AF65-F5344CB8AC3E}">
        <p14:creationId xmlns:p14="http://schemas.microsoft.com/office/powerpoint/2010/main" val="13098019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559AE206-7EBA-4D33-8BC9-9D8158553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49E1A091-8787-B54E-B6ED-67A629C142E0}"/>
              </a:ext>
            </a:extLst>
          </p:cNvPr>
          <p:cNvSpPr>
            <a:spLocks noGrp="1"/>
          </p:cNvSpPr>
          <p:nvPr>
            <p:ph type="title"/>
          </p:nvPr>
        </p:nvSpPr>
        <p:spPr>
          <a:xfrm>
            <a:off x="838199" y="4525347"/>
            <a:ext cx="6801321" cy="1737360"/>
          </a:xfrm>
        </p:spPr>
        <p:txBody>
          <a:bodyPr vert="horz" lIns="91440" tIns="45720" rIns="91440" bIns="45720" rtlCol="0" anchor="ctr">
            <a:normAutofit/>
          </a:bodyPr>
          <a:lstStyle/>
          <a:p>
            <a:pPr algn="r"/>
            <a:r>
              <a:rPr kumimoji="1" lang="en-US" altLang="zh-CN" sz="6000" b="1" kern="1200" dirty="0">
                <a:solidFill>
                  <a:schemeClr val="tx1"/>
                </a:solidFill>
                <a:latin typeface="+mj-lt"/>
                <a:ea typeface="+mj-ea"/>
                <a:cs typeface="+mj-cs"/>
              </a:rPr>
              <a:t>Boston Venues Analysis </a:t>
            </a:r>
          </a:p>
        </p:txBody>
      </p:sp>
      <p:sp>
        <p:nvSpPr>
          <p:cNvPr id="3" name="副标题 2">
            <a:extLst>
              <a:ext uri="{FF2B5EF4-FFF2-40B4-BE49-F238E27FC236}">
                <a16:creationId xmlns:a16="http://schemas.microsoft.com/office/drawing/2014/main" id="{998F226C-2B76-294B-B78A-137FEA13431A}"/>
              </a:ext>
            </a:extLst>
          </p:cNvPr>
          <p:cNvSpPr>
            <a:spLocks noGrp="1"/>
          </p:cNvSpPr>
          <p:nvPr>
            <p:ph idx="1"/>
          </p:nvPr>
        </p:nvSpPr>
        <p:spPr>
          <a:xfrm>
            <a:off x="7961258" y="4525347"/>
            <a:ext cx="3258675" cy="1737360"/>
          </a:xfrm>
        </p:spPr>
        <p:txBody>
          <a:bodyPr vert="horz" lIns="91440" tIns="45720" rIns="91440" bIns="45720" rtlCol="0" anchor="ctr">
            <a:normAutofit/>
          </a:bodyPr>
          <a:lstStyle/>
          <a:p>
            <a:pPr marL="0" indent="0">
              <a:buNone/>
            </a:pPr>
            <a:r>
              <a:rPr kumimoji="1" lang="en-US" altLang="zh-CN" sz="2400" kern="1200" dirty="0">
                <a:solidFill>
                  <a:schemeClr val="tx1"/>
                </a:solidFill>
                <a:latin typeface="+mn-lt"/>
                <a:ea typeface="+mn-ea"/>
                <a:cs typeface="+mn-cs"/>
              </a:rPr>
              <a:t>A </a:t>
            </a:r>
            <a:r>
              <a:rPr kumimoji="1" lang="en-US" altLang="zh-CN" sz="2400" kern="1200" dirty="0" err="1">
                <a:solidFill>
                  <a:schemeClr val="tx1"/>
                </a:solidFill>
                <a:latin typeface="+mn-lt"/>
                <a:ea typeface="+mn-ea"/>
                <a:cs typeface="+mn-cs"/>
              </a:rPr>
              <a:t>coursera</a:t>
            </a:r>
            <a:r>
              <a:rPr kumimoji="1" lang="en-US" altLang="zh-CN" sz="2400" kern="1200" dirty="0">
                <a:solidFill>
                  <a:schemeClr val="tx1"/>
                </a:solidFill>
                <a:latin typeface="+mn-lt"/>
                <a:ea typeface="+mn-ea"/>
                <a:cs typeface="+mn-cs"/>
              </a:rPr>
              <a:t> project</a:t>
            </a:r>
          </a:p>
          <a:p>
            <a:pPr marL="0" indent="0">
              <a:buNone/>
            </a:pPr>
            <a:endParaRPr kumimoji="1" lang="en-US" altLang="zh-CN" sz="2400" dirty="0"/>
          </a:p>
          <a:p>
            <a:pPr marL="0" indent="0">
              <a:buNone/>
            </a:pPr>
            <a:r>
              <a:rPr kumimoji="1" lang="en-US" altLang="zh-CN" sz="2400" kern="1200" dirty="0">
                <a:solidFill>
                  <a:schemeClr val="tx1"/>
                </a:solidFill>
                <a:latin typeface="+mn-lt"/>
                <a:ea typeface="+mn-ea"/>
                <a:cs typeface="+mn-cs"/>
              </a:rPr>
              <a:t>By</a:t>
            </a:r>
            <a:r>
              <a:rPr kumimoji="1" lang="zh-CN" altLang="en-US" sz="2400" kern="1200" dirty="0">
                <a:solidFill>
                  <a:schemeClr val="tx1"/>
                </a:solidFill>
                <a:latin typeface="+mn-lt"/>
                <a:ea typeface="+mn-ea"/>
                <a:cs typeface="+mn-cs"/>
              </a:rPr>
              <a:t> </a:t>
            </a:r>
            <a:r>
              <a:rPr kumimoji="1" lang="en-US" altLang="zh-CN" sz="2400" kern="1200" dirty="0">
                <a:solidFill>
                  <a:schemeClr val="tx1"/>
                </a:solidFill>
                <a:latin typeface="+mn-lt"/>
                <a:ea typeface="+mn-ea"/>
                <a:cs typeface="+mn-cs"/>
              </a:rPr>
              <a:t>Lynn</a:t>
            </a:r>
          </a:p>
        </p:txBody>
      </p:sp>
      <p:sp>
        <p:nvSpPr>
          <p:cNvPr id="10" name="Oval 9">
            <a:extLst>
              <a:ext uri="{FF2B5EF4-FFF2-40B4-BE49-F238E27FC236}">
                <a16:creationId xmlns:a16="http://schemas.microsoft.com/office/drawing/2014/main" id="{6437D937-A7F1-4011-92B4-328E5BE1B1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88567" y="620480"/>
            <a:ext cx="2243800" cy="2243796"/>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val 11">
            <a:extLst>
              <a:ext uri="{FF2B5EF4-FFF2-40B4-BE49-F238E27FC236}">
                <a16:creationId xmlns:a16="http://schemas.microsoft.com/office/drawing/2014/main" id="{B672F332-AF08-46C6-94F0-77684310D7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95001" y="2466604"/>
            <a:ext cx="962395" cy="9623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34244EF8-D73A-40E1-BE73-D46E6B4B04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5829" y="2327988"/>
            <a:ext cx="293695" cy="29369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AB84D7E8-4ECB-42D7-ADBF-01689B0F24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8" name="Straight Connector 17">
            <a:extLst>
              <a:ext uri="{FF2B5EF4-FFF2-40B4-BE49-F238E27FC236}">
                <a16:creationId xmlns:a16="http://schemas.microsoft.com/office/drawing/2014/main" id="{9E8E38ED-369A-44C2-B635-0BED0E48A6E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00392" y="4525347"/>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60285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6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49E1A091-8787-B54E-B6ED-67A629C142E0}"/>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kumimoji="1" lang="en-US" altLang="zh-CN" sz="2700" b="1" dirty="0">
                <a:solidFill>
                  <a:srgbClr val="FFFFFF"/>
                </a:solidFill>
              </a:rPr>
              <a:t>Introduction</a:t>
            </a:r>
            <a:br>
              <a:rPr kumimoji="1" lang="en-US" altLang="zh-CN" sz="2700" b="1" dirty="0">
                <a:solidFill>
                  <a:srgbClr val="FFFFFF"/>
                </a:solidFill>
              </a:rPr>
            </a:br>
            <a:r>
              <a:rPr kumimoji="1" lang="en-US" altLang="zh-CN" sz="2700" dirty="0">
                <a:solidFill>
                  <a:srgbClr val="FFFFFF"/>
                </a:solidFill>
              </a:rPr>
              <a:t>Initial data is from Analyze Boston with neighborhood boundaries—see below for the cleaned </a:t>
            </a:r>
            <a:r>
              <a:rPr kumimoji="1" lang="en-US" altLang="zh-CN" sz="2700" dirty="0" err="1">
                <a:solidFill>
                  <a:srgbClr val="FFFFFF"/>
                </a:solidFill>
              </a:rPr>
              <a:t>dataframe</a:t>
            </a:r>
            <a:r>
              <a:rPr kumimoji="1" lang="en-US" altLang="zh-CN" sz="2700" dirty="0">
                <a:solidFill>
                  <a:srgbClr val="FFFFFF"/>
                </a:solidFill>
              </a:rPr>
              <a:t> </a:t>
            </a:r>
          </a:p>
        </p:txBody>
      </p:sp>
      <p:sp>
        <p:nvSpPr>
          <p:cNvPr id="16"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图片 16">
            <a:extLst>
              <a:ext uri="{FF2B5EF4-FFF2-40B4-BE49-F238E27FC236}">
                <a16:creationId xmlns:a16="http://schemas.microsoft.com/office/drawing/2014/main" id="{B0202E90-961B-A04A-BAA2-AC5EDE8B79F8}"/>
              </a:ext>
            </a:extLst>
          </p:cNvPr>
          <p:cNvPicPr>
            <a:picLocks noChangeAspect="1"/>
          </p:cNvPicPr>
          <p:nvPr/>
        </p:nvPicPr>
        <p:blipFill>
          <a:blip r:embed="rId2"/>
          <a:stretch>
            <a:fillRect/>
          </a:stretch>
        </p:blipFill>
        <p:spPr>
          <a:xfrm>
            <a:off x="879774" y="1531810"/>
            <a:ext cx="7295364" cy="3881438"/>
          </a:xfrm>
          <a:prstGeom prst="rect">
            <a:avLst/>
          </a:prstGeom>
        </p:spPr>
      </p:pic>
    </p:spTree>
    <p:extLst>
      <p:ext uri="{BB962C8B-B14F-4D97-AF65-F5344CB8AC3E}">
        <p14:creationId xmlns:p14="http://schemas.microsoft.com/office/powerpoint/2010/main" val="32401122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66E5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49E1A091-8787-B54E-B6ED-67A629C142E0}"/>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kumimoji="1" lang="en-US" altLang="zh-CN" sz="2500" dirty="0">
                <a:solidFill>
                  <a:srgbClr val="FFFFFF"/>
                </a:solidFill>
              </a:rPr>
              <a:t>Create</a:t>
            </a:r>
            <a:r>
              <a:rPr kumimoji="1" lang="zh-CN" altLang="en-US" sz="2500" dirty="0">
                <a:solidFill>
                  <a:srgbClr val="FFFFFF"/>
                </a:solidFill>
              </a:rPr>
              <a:t> </a:t>
            </a:r>
            <a:r>
              <a:rPr kumimoji="1" lang="en-US" altLang="zh-CN" sz="2500" dirty="0">
                <a:solidFill>
                  <a:srgbClr val="FFFFFF"/>
                </a:solidFill>
              </a:rPr>
              <a:t>a Folium map with 26 neighborhood superimposed on top</a:t>
            </a:r>
            <a:r>
              <a:rPr kumimoji="1" lang="zh-CN" altLang="en-US" sz="2500" dirty="0">
                <a:solidFill>
                  <a:srgbClr val="FFFFFF"/>
                </a:solidFill>
              </a:rPr>
              <a:t> </a:t>
            </a:r>
            <a:r>
              <a:rPr kumimoji="1" lang="en-US" altLang="zh-CN" sz="2500" dirty="0">
                <a:solidFill>
                  <a:srgbClr val="FFFFFF"/>
                </a:solidFill>
              </a:rPr>
              <a:t>to</a:t>
            </a:r>
            <a:r>
              <a:rPr kumimoji="1" lang="zh-CN" altLang="en-US" sz="2500" dirty="0">
                <a:solidFill>
                  <a:srgbClr val="FFFFFF"/>
                </a:solidFill>
              </a:rPr>
              <a:t> </a:t>
            </a:r>
            <a:r>
              <a:rPr kumimoji="1" lang="en-US" altLang="zh-CN" sz="2500" dirty="0">
                <a:solidFill>
                  <a:srgbClr val="FFFFFF"/>
                </a:solidFill>
              </a:rPr>
              <a:t>visualize</a:t>
            </a:r>
            <a:r>
              <a:rPr kumimoji="1" lang="zh-CN" altLang="en-US" sz="2500" dirty="0">
                <a:solidFill>
                  <a:srgbClr val="FFFFFF"/>
                </a:solidFill>
              </a:rPr>
              <a:t> </a:t>
            </a:r>
            <a:endParaRPr kumimoji="1" lang="en-US" altLang="zh-CN" sz="2500" dirty="0">
              <a:solidFill>
                <a:srgbClr val="FFFFFF"/>
              </a:solidFill>
            </a:endParaRPr>
          </a:p>
        </p:txBody>
      </p:sp>
      <p:sp>
        <p:nvSpPr>
          <p:cNvPr id="12"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内容占位符 4">
            <a:extLst>
              <a:ext uri="{FF2B5EF4-FFF2-40B4-BE49-F238E27FC236}">
                <a16:creationId xmlns:a16="http://schemas.microsoft.com/office/drawing/2014/main" id="{C00371C7-CC56-344E-B1C7-C9B640103768}"/>
              </a:ext>
            </a:extLst>
          </p:cNvPr>
          <p:cNvPicPr>
            <a:picLocks noGrp="1" noChangeAspect="1"/>
          </p:cNvPicPr>
          <p:nvPr>
            <p:ph idx="1"/>
          </p:nvPr>
        </p:nvPicPr>
        <p:blipFill rotWithShape="1">
          <a:blip r:embed="rId2"/>
          <a:srcRect l="8003" r="5594" b="2"/>
          <a:stretch/>
        </p:blipFill>
        <p:spPr>
          <a:xfrm>
            <a:off x="976251" y="942538"/>
            <a:ext cx="7163222" cy="4808332"/>
          </a:xfrm>
          <a:prstGeom prst="rect">
            <a:avLst/>
          </a:prstGeom>
          <a:effectLst/>
        </p:spPr>
      </p:pic>
    </p:spTree>
    <p:extLst>
      <p:ext uri="{BB962C8B-B14F-4D97-AF65-F5344CB8AC3E}">
        <p14:creationId xmlns:p14="http://schemas.microsoft.com/office/powerpoint/2010/main" val="415770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6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49E1A091-8787-B54E-B6ED-67A629C142E0}"/>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lang="en-US" altLang="zh-CN" sz="2000" dirty="0">
                <a:solidFill>
                  <a:schemeClr val="bg1"/>
                </a:solidFill>
              </a:rPr>
              <a:t>Used</a:t>
            </a:r>
            <a:r>
              <a:rPr lang="en" altLang="zh-CN" sz="2000" dirty="0">
                <a:solidFill>
                  <a:schemeClr val="bg1"/>
                </a:solidFill>
              </a:rPr>
              <a:t> </a:t>
            </a:r>
            <a:r>
              <a:rPr lang="en" altLang="zh-CN" sz="2000" dirty="0" err="1">
                <a:solidFill>
                  <a:schemeClr val="bg1"/>
                </a:solidFill>
              </a:rPr>
              <a:t>Fo</a:t>
            </a:r>
            <a:r>
              <a:rPr lang="en-US" altLang="zh-CN" sz="2000" dirty="0">
                <a:solidFill>
                  <a:schemeClr val="bg1"/>
                </a:solidFill>
              </a:rPr>
              <a:t>u</a:t>
            </a:r>
            <a:r>
              <a:rPr lang="en" altLang="zh-CN" sz="2000" dirty="0" err="1">
                <a:solidFill>
                  <a:schemeClr val="bg1"/>
                </a:solidFill>
              </a:rPr>
              <a:t>rsquare</a:t>
            </a:r>
            <a:r>
              <a:rPr lang="en" altLang="zh-CN" sz="2000" dirty="0">
                <a:solidFill>
                  <a:schemeClr val="bg1"/>
                </a:solidFill>
              </a:rPr>
              <a:t> API to get the </a:t>
            </a:r>
            <a:r>
              <a:rPr lang="en-US" altLang="zh-CN" sz="2000" dirty="0">
                <a:solidFill>
                  <a:schemeClr val="bg1"/>
                </a:solidFill>
              </a:rPr>
              <a:t>venue</a:t>
            </a:r>
            <a:r>
              <a:rPr lang="zh-CN" altLang="en-US" sz="2000" dirty="0">
                <a:solidFill>
                  <a:schemeClr val="bg1"/>
                </a:solidFill>
              </a:rPr>
              <a:t> </a:t>
            </a:r>
            <a:r>
              <a:rPr lang="en-US" altLang="zh-CN" sz="2000" dirty="0">
                <a:solidFill>
                  <a:schemeClr val="bg1"/>
                </a:solidFill>
              </a:rPr>
              <a:t>data</a:t>
            </a:r>
            <a:r>
              <a:rPr lang="zh-CN" altLang="en-US" sz="2000" dirty="0">
                <a:solidFill>
                  <a:schemeClr val="bg1"/>
                </a:solidFill>
              </a:rPr>
              <a:t> </a:t>
            </a:r>
            <a:r>
              <a:rPr lang="en" altLang="zh-CN" sz="2000" dirty="0">
                <a:solidFill>
                  <a:schemeClr val="bg1"/>
                </a:solidFill>
              </a:rPr>
              <a:t>of </a:t>
            </a:r>
            <a:r>
              <a:rPr lang="en-US" altLang="zh-CN" sz="2000" dirty="0">
                <a:solidFill>
                  <a:schemeClr val="bg1"/>
                </a:solidFill>
              </a:rPr>
              <a:t>neighborhoods</a:t>
            </a:r>
            <a:r>
              <a:rPr lang="zh-CN" altLang="en-US" sz="2000" dirty="0">
                <a:solidFill>
                  <a:schemeClr val="bg1"/>
                </a:solidFill>
              </a:rPr>
              <a:t> </a:t>
            </a:r>
            <a:r>
              <a:rPr lang="en-US" altLang="zh-CN" sz="2000" dirty="0">
                <a:solidFill>
                  <a:schemeClr val="bg1"/>
                </a:solidFill>
              </a:rPr>
              <a:t>in</a:t>
            </a:r>
            <a:r>
              <a:rPr lang="zh-CN" altLang="en-US" sz="2000" dirty="0">
                <a:solidFill>
                  <a:schemeClr val="bg1"/>
                </a:solidFill>
              </a:rPr>
              <a:t> </a:t>
            </a:r>
            <a:r>
              <a:rPr lang="en" altLang="zh-CN" sz="2000" dirty="0">
                <a:solidFill>
                  <a:schemeClr val="bg1"/>
                </a:solidFill>
              </a:rPr>
              <a:t>Boston</a:t>
            </a:r>
            <a:br>
              <a:rPr lang="en" altLang="zh-CN" sz="2000" dirty="0">
                <a:solidFill>
                  <a:schemeClr val="bg1"/>
                </a:solidFill>
              </a:rPr>
            </a:br>
            <a:br>
              <a:rPr kumimoji="1" lang="en-US" altLang="zh-CN" sz="2000" b="1" dirty="0">
                <a:solidFill>
                  <a:schemeClr val="bg1"/>
                </a:solidFill>
              </a:rPr>
            </a:br>
            <a:r>
              <a:rPr kumimoji="1" lang="en-US" altLang="zh-CN" sz="2000" dirty="0">
                <a:solidFill>
                  <a:schemeClr val="bg1"/>
                </a:solidFill>
              </a:rPr>
              <a:t>Performing</a:t>
            </a:r>
            <a:r>
              <a:rPr kumimoji="1" lang="zh-CN" altLang="en-US" sz="2000" dirty="0">
                <a:solidFill>
                  <a:schemeClr val="bg1"/>
                </a:solidFill>
              </a:rPr>
              <a:t> </a:t>
            </a:r>
            <a:r>
              <a:rPr kumimoji="1" lang="en-US" altLang="zh-CN" sz="2000" dirty="0">
                <a:solidFill>
                  <a:schemeClr val="bg1"/>
                </a:solidFill>
              </a:rPr>
              <a:t>EDA</a:t>
            </a:r>
            <a:r>
              <a:rPr kumimoji="1" lang="zh-CN" altLang="en-US" sz="2000" dirty="0">
                <a:solidFill>
                  <a:schemeClr val="bg1"/>
                </a:solidFill>
              </a:rPr>
              <a:t> </a:t>
            </a:r>
            <a:r>
              <a:rPr kumimoji="1" lang="en-US" altLang="zh-CN" sz="2000" dirty="0">
                <a:solidFill>
                  <a:schemeClr val="bg1"/>
                </a:solidFill>
              </a:rPr>
              <a:t>analysis</a:t>
            </a:r>
            <a:r>
              <a:rPr kumimoji="1" lang="zh-CN" altLang="en-US" sz="2000" dirty="0">
                <a:solidFill>
                  <a:schemeClr val="bg1"/>
                </a:solidFill>
              </a:rPr>
              <a:t> </a:t>
            </a:r>
            <a:r>
              <a:rPr kumimoji="1" lang="en-US" altLang="zh-CN" sz="2000" dirty="0">
                <a:solidFill>
                  <a:schemeClr val="bg1"/>
                </a:solidFill>
              </a:rPr>
              <a:t>by</a:t>
            </a:r>
            <a:r>
              <a:rPr kumimoji="1" lang="zh-CN" altLang="en-US" sz="2000" dirty="0">
                <a:solidFill>
                  <a:schemeClr val="bg1"/>
                </a:solidFill>
              </a:rPr>
              <a:t> </a:t>
            </a:r>
            <a:r>
              <a:rPr kumimoji="1" lang="en-US" altLang="zh-CN" sz="2000" dirty="0">
                <a:solidFill>
                  <a:schemeClr val="bg1"/>
                </a:solidFill>
              </a:rPr>
              <a:t>summarizing</a:t>
            </a:r>
            <a:r>
              <a:rPr kumimoji="1" lang="zh-CN" altLang="en-US" sz="2000" dirty="0">
                <a:solidFill>
                  <a:schemeClr val="bg1"/>
                </a:solidFill>
              </a:rPr>
              <a:t> </a:t>
            </a:r>
            <a:r>
              <a:rPr kumimoji="1" lang="en-US" altLang="zh-CN" sz="2000" dirty="0">
                <a:solidFill>
                  <a:schemeClr val="bg1"/>
                </a:solidFill>
              </a:rPr>
              <a:t>the</a:t>
            </a:r>
            <a:r>
              <a:rPr kumimoji="1" lang="zh-CN" altLang="en-US" sz="2000" dirty="0">
                <a:solidFill>
                  <a:schemeClr val="bg1"/>
                </a:solidFill>
              </a:rPr>
              <a:t> </a:t>
            </a:r>
            <a:r>
              <a:rPr kumimoji="1" lang="en-US" altLang="zh-CN" sz="2000" dirty="0">
                <a:solidFill>
                  <a:schemeClr val="bg1"/>
                </a:solidFill>
              </a:rPr>
              <a:t>data</a:t>
            </a:r>
            <a:br>
              <a:rPr kumimoji="1" lang="en-US" altLang="zh-CN" sz="2000" dirty="0">
                <a:solidFill>
                  <a:schemeClr val="bg1"/>
                </a:solidFill>
              </a:rPr>
            </a:br>
            <a:br>
              <a:rPr kumimoji="1" lang="en-US" altLang="zh-CN" sz="2000" dirty="0">
                <a:solidFill>
                  <a:schemeClr val="bg1"/>
                </a:solidFill>
              </a:rPr>
            </a:br>
            <a:r>
              <a:rPr kumimoji="1" lang="en-US" altLang="zh-CN" sz="2000" dirty="0">
                <a:solidFill>
                  <a:schemeClr val="bg1"/>
                </a:solidFill>
              </a:rPr>
              <a:t>Note</a:t>
            </a:r>
            <a:r>
              <a:rPr kumimoji="1" lang="zh-CN" altLang="en-US" sz="2000" dirty="0">
                <a:solidFill>
                  <a:schemeClr val="bg1"/>
                </a:solidFill>
              </a:rPr>
              <a:t> </a:t>
            </a:r>
            <a:r>
              <a:rPr kumimoji="1" lang="en-US" altLang="zh-CN" sz="2000" dirty="0">
                <a:solidFill>
                  <a:schemeClr val="bg1"/>
                </a:solidFill>
              </a:rPr>
              <a:t>Allston,</a:t>
            </a:r>
            <a:r>
              <a:rPr kumimoji="1" lang="zh-CN" altLang="en-US" sz="2000" dirty="0">
                <a:solidFill>
                  <a:schemeClr val="bg1"/>
                </a:solidFill>
              </a:rPr>
              <a:t> </a:t>
            </a:r>
            <a:r>
              <a:rPr kumimoji="1" lang="en-US" altLang="zh-CN" sz="2000" dirty="0">
                <a:solidFill>
                  <a:schemeClr val="bg1"/>
                </a:solidFill>
              </a:rPr>
              <a:t>Back</a:t>
            </a:r>
            <a:r>
              <a:rPr kumimoji="1" lang="zh-CN" altLang="en-US" sz="2000" dirty="0">
                <a:solidFill>
                  <a:schemeClr val="bg1"/>
                </a:solidFill>
              </a:rPr>
              <a:t> </a:t>
            </a:r>
            <a:r>
              <a:rPr kumimoji="1" lang="en-US" altLang="zh-CN" sz="2000" dirty="0">
                <a:solidFill>
                  <a:schemeClr val="bg1"/>
                </a:solidFill>
              </a:rPr>
              <a:t>Bay</a:t>
            </a:r>
            <a:r>
              <a:rPr kumimoji="1" lang="zh-CN" altLang="en-US" sz="2000" dirty="0">
                <a:solidFill>
                  <a:schemeClr val="bg1"/>
                </a:solidFill>
              </a:rPr>
              <a:t> </a:t>
            </a:r>
            <a:r>
              <a:rPr kumimoji="1" lang="en-US" altLang="zh-CN" sz="2000" dirty="0">
                <a:solidFill>
                  <a:schemeClr val="bg1"/>
                </a:solidFill>
              </a:rPr>
              <a:t>are</a:t>
            </a:r>
            <a:r>
              <a:rPr kumimoji="1" lang="zh-CN" altLang="en-US" sz="2000" dirty="0">
                <a:solidFill>
                  <a:schemeClr val="bg1"/>
                </a:solidFill>
              </a:rPr>
              <a:t> </a:t>
            </a:r>
            <a:r>
              <a:rPr kumimoji="1" lang="en-US" altLang="zh-CN" sz="2000" dirty="0">
                <a:solidFill>
                  <a:schemeClr val="bg1"/>
                </a:solidFill>
              </a:rPr>
              <a:t>the</a:t>
            </a:r>
            <a:r>
              <a:rPr kumimoji="1" lang="zh-CN" altLang="en-US" sz="2000" dirty="0">
                <a:solidFill>
                  <a:schemeClr val="bg1"/>
                </a:solidFill>
              </a:rPr>
              <a:t> </a:t>
            </a:r>
            <a:r>
              <a:rPr kumimoji="1" lang="en-US" altLang="zh-CN" sz="2000" dirty="0">
                <a:solidFill>
                  <a:schemeClr val="bg1"/>
                </a:solidFill>
              </a:rPr>
              <a:t>more</a:t>
            </a:r>
            <a:r>
              <a:rPr kumimoji="1" lang="zh-CN" altLang="en-US" sz="2000" dirty="0">
                <a:solidFill>
                  <a:schemeClr val="bg1"/>
                </a:solidFill>
              </a:rPr>
              <a:t> </a:t>
            </a:r>
            <a:r>
              <a:rPr kumimoji="1" lang="en-US" altLang="zh-CN" sz="2000" dirty="0">
                <a:solidFill>
                  <a:schemeClr val="bg1"/>
                </a:solidFill>
              </a:rPr>
              <a:t>popular</a:t>
            </a:r>
            <a:r>
              <a:rPr kumimoji="1" lang="zh-CN" altLang="en-US" sz="2000" dirty="0">
                <a:solidFill>
                  <a:schemeClr val="bg1"/>
                </a:solidFill>
              </a:rPr>
              <a:t> </a:t>
            </a:r>
            <a:r>
              <a:rPr kumimoji="1" lang="en-US" altLang="zh-CN" sz="2000" dirty="0">
                <a:solidFill>
                  <a:schemeClr val="bg1"/>
                </a:solidFill>
              </a:rPr>
              <a:t>choices</a:t>
            </a:r>
            <a:r>
              <a:rPr kumimoji="1" lang="zh-CN" altLang="en-US" sz="2000" dirty="0">
                <a:solidFill>
                  <a:schemeClr val="bg1"/>
                </a:solidFill>
              </a:rPr>
              <a:t> </a:t>
            </a:r>
            <a:r>
              <a:rPr kumimoji="1" lang="en-US" altLang="zh-CN" sz="2000" dirty="0">
                <a:solidFill>
                  <a:schemeClr val="bg1"/>
                </a:solidFill>
              </a:rPr>
              <a:t>in</a:t>
            </a:r>
            <a:r>
              <a:rPr kumimoji="1" lang="zh-CN" altLang="en-US" sz="2000" dirty="0">
                <a:solidFill>
                  <a:schemeClr val="bg1"/>
                </a:solidFill>
              </a:rPr>
              <a:t> </a:t>
            </a:r>
            <a:r>
              <a:rPr kumimoji="1" lang="en-US" altLang="zh-CN" sz="2000" dirty="0">
                <a:solidFill>
                  <a:schemeClr val="bg1"/>
                </a:solidFill>
              </a:rPr>
              <a:t>terms</a:t>
            </a:r>
            <a:r>
              <a:rPr kumimoji="1" lang="zh-CN" altLang="en-US" sz="2000" dirty="0">
                <a:solidFill>
                  <a:schemeClr val="bg1"/>
                </a:solidFill>
              </a:rPr>
              <a:t> </a:t>
            </a:r>
            <a:r>
              <a:rPr kumimoji="1" lang="en-US" altLang="zh-CN" sz="2000" dirty="0">
                <a:solidFill>
                  <a:schemeClr val="bg1"/>
                </a:solidFill>
              </a:rPr>
              <a:t>of</a:t>
            </a:r>
            <a:r>
              <a:rPr kumimoji="1" lang="zh-CN" altLang="en-US" sz="2000" dirty="0">
                <a:solidFill>
                  <a:schemeClr val="bg1"/>
                </a:solidFill>
              </a:rPr>
              <a:t> </a:t>
            </a:r>
            <a:r>
              <a:rPr kumimoji="1" lang="en-US" altLang="zh-CN" sz="2000" dirty="0">
                <a:solidFill>
                  <a:schemeClr val="bg1"/>
                </a:solidFill>
              </a:rPr>
              <a:t>venues</a:t>
            </a:r>
            <a:r>
              <a:rPr kumimoji="1" lang="zh-CN" altLang="en-US" sz="2000" dirty="0">
                <a:solidFill>
                  <a:schemeClr val="bg1"/>
                </a:solidFill>
              </a:rPr>
              <a:t> </a:t>
            </a:r>
            <a:r>
              <a:rPr kumimoji="1" lang="en-US" altLang="zh-CN" sz="2000" dirty="0">
                <a:solidFill>
                  <a:schemeClr val="bg1"/>
                </a:solidFill>
              </a:rPr>
              <a:t>density</a:t>
            </a:r>
            <a:r>
              <a:rPr kumimoji="1" lang="zh-CN" altLang="en-US" sz="2000" dirty="0">
                <a:solidFill>
                  <a:schemeClr val="bg1"/>
                </a:solidFill>
              </a:rPr>
              <a:t> </a:t>
            </a:r>
            <a:endParaRPr kumimoji="1" lang="en-US" altLang="zh-CN" sz="2000" dirty="0">
              <a:solidFill>
                <a:schemeClr val="bg1"/>
              </a:solidFill>
            </a:endParaRPr>
          </a:p>
        </p:txBody>
      </p:sp>
      <p:sp>
        <p:nvSpPr>
          <p:cNvPr id="14"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内容占位符 6">
            <a:extLst>
              <a:ext uri="{FF2B5EF4-FFF2-40B4-BE49-F238E27FC236}">
                <a16:creationId xmlns:a16="http://schemas.microsoft.com/office/drawing/2014/main" id="{877E3E37-98AD-9847-B693-10894E4D9077}"/>
              </a:ext>
            </a:extLst>
          </p:cNvPr>
          <p:cNvPicPr>
            <a:picLocks noGrp="1" noChangeAspect="1"/>
          </p:cNvPicPr>
          <p:nvPr>
            <p:ph idx="1"/>
          </p:nvPr>
        </p:nvPicPr>
        <p:blipFill rotWithShape="1">
          <a:blip r:embed="rId2"/>
          <a:srcRect l="3530" r="2990" b="2"/>
          <a:stretch/>
        </p:blipFill>
        <p:spPr>
          <a:xfrm>
            <a:off x="976251" y="942538"/>
            <a:ext cx="7163222" cy="4808332"/>
          </a:xfrm>
          <a:prstGeom prst="rect">
            <a:avLst/>
          </a:prstGeom>
          <a:effectLst/>
        </p:spPr>
      </p:pic>
    </p:spTree>
    <p:extLst>
      <p:ext uri="{BB962C8B-B14F-4D97-AF65-F5344CB8AC3E}">
        <p14:creationId xmlns:p14="http://schemas.microsoft.com/office/powerpoint/2010/main" val="39314882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4038CB10-1F5C-4D54-9DF7-12586DE5B00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7546" y="4572000"/>
            <a:ext cx="7058307" cy="1964266"/>
          </a:xfrm>
          <a:prstGeom prst="rect">
            <a:avLst/>
          </a:prstGeom>
          <a:solidFill>
            <a:srgbClr val="51537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标题 3">
            <a:extLst>
              <a:ext uri="{FF2B5EF4-FFF2-40B4-BE49-F238E27FC236}">
                <a16:creationId xmlns:a16="http://schemas.microsoft.com/office/drawing/2014/main" id="{F1D13A0E-A6B4-2649-843D-DBE784F5CE9A}"/>
              </a:ext>
            </a:extLst>
          </p:cNvPr>
          <p:cNvSpPr>
            <a:spLocks noGrp="1"/>
          </p:cNvSpPr>
          <p:nvPr>
            <p:ph type="title"/>
          </p:nvPr>
        </p:nvSpPr>
        <p:spPr>
          <a:xfrm>
            <a:off x="524256" y="4767072"/>
            <a:ext cx="6594189" cy="1625210"/>
          </a:xfrm>
        </p:spPr>
        <p:txBody>
          <a:bodyPr vert="horz" lIns="91440" tIns="45720" rIns="91440" bIns="45720" rtlCol="0" anchor="ctr">
            <a:normAutofit/>
          </a:bodyPr>
          <a:lstStyle/>
          <a:p>
            <a:r>
              <a:rPr kumimoji="1" lang="en-US" altLang="zh-CN" sz="3000" dirty="0">
                <a:solidFill>
                  <a:srgbClr val="FFFFFF"/>
                </a:solidFill>
              </a:rPr>
              <a:t>K-means clustering to group neighborhoods by venue density  </a:t>
            </a:r>
          </a:p>
        </p:txBody>
      </p:sp>
      <p:pic>
        <p:nvPicPr>
          <p:cNvPr id="8" name="内容占位符 7">
            <a:extLst>
              <a:ext uri="{FF2B5EF4-FFF2-40B4-BE49-F238E27FC236}">
                <a16:creationId xmlns:a16="http://schemas.microsoft.com/office/drawing/2014/main" id="{A3933688-970A-B341-A486-A807244FF222}"/>
              </a:ext>
            </a:extLst>
          </p:cNvPr>
          <p:cNvPicPr>
            <a:picLocks noGrp="1" noChangeAspect="1"/>
          </p:cNvPicPr>
          <p:nvPr>
            <p:ph sz="half" idx="1"/>
          </p:nvPr>
        </p:nvPicPr>
        <p:blipFill rotWithShape="1">
          <a:blip r:embed="rId2"/>
          <a:srcRect r="1" b="7998"/>
          <a:stretch/>
        </p:blipFill>
        <p:spPr>
          <a:xfrm>
            <a:off x="327547" y="321733"/>
            <a:ext cx="7058306" cy="4107392"/>
          </a:xfrm>
          <a:prstGeom prst="rect">
            <a:avLst/>
          </a:prstGeom>
        </p:spPr>
      </p:pic>
      <p:sp>
        <p:nvSpPr>
          <p:cNvPr id="15" name="Rectangle 14">
            <a:extLst>
              <a:ext uri="{FF2B5EF4-FFF2-40B4-BE49-F238E27FC236}">
                <a16:creationId xmlns:a16="http://schemas.microsoft.com/office/drawing/2014/main" id="{73ED6512-6858-4552-B699-9A97FE9A4E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21732"/>
            <a:ext cx="4335613" cy="621453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内容占位符 5">
            <a:extLst>
              <a:ext uri="{FF2B5EF4-FFF2-40B4-BE49-F238E27FC236}">
                <a16:creationId xmlns:a16="http://schemas.microsoft.com/office/drawing/2014/main" id="{8E3F1B13-0DB0-644A-90CE-00214F44DF77}"/>
              </a:ext>
            </a:extLst>
          </p:cNvPr>
          <p:cNvSpPr>
            <a:spLocks noGrp="1"/>
          </p:cNvSpPr>
          <p:nvPr>
            <p:ph sz="half" idx="2"/>
          </p:nvPr>
        </p:nvSpPr>
        <p:spPr>
          <a:xfrm>
            <a:off x="8029319" y="917725"/>
            <a:ext cx="3424739" cy="4852362"/>
          </a:xfrm>
        </p:spPr>
        <p:txBody>
          <a:bodyPr vert="horz" lIns="91440" tIns="45720" rIns="91440" bIns="45720" rtlCol="0" anchor="ctr">
            <a:normAutofit/>
          </a:bodyPr>
          <a:lstStyle/>
          <a:p>
            <a:r>
              <a:rPr kumimoji="1" lang="en-US" altLang="zh-CN" sz="2000" dirty="0">
                <a:solidFill>
                  <a:srgbClr val="FFFFFF"/>
                </a:solidFill>
              </a:rPr>
              <a:t>Use </a:t>
            </a:r>
            <a:r>
              <a:rPr kumimoji="1" lang="en-US" altLang="zh-CN" sz="2000" dirty="0" err="1">
                <a:solidFill>
                  <a:srgbClr val="FFFFFF"/>
                </a:solidFill>
              </a:rPr>
              <a:t>sklearn.cluster</a:t>
            </a:r>
            <a:r>
              <a:rPr kumimoji="1" lang="en-US" altLang="zh-CN" sz="2000" dirty="0">
                <a:solidFill>
                  <a:srgbClr val="FFFFFF"/>
                </a:solidFill>
              </a:rPr>
              <a:t> </a:t>
            </a:r>
            <a:r>
              <a:rPr kumimoji="1" lang="en-US" altLang="zh-CN" sz="2000" dirty="0" err="1">
                <a:solidFill>
                  <a:srgbClr val="FFFFFF"/>
                </a:solidFill>
              </a:rPr>
              <a:t>Kmeans</a:t>
            </a:r>
            <a:r>
              <a:rPr kumimoji="1" lang="en-US" altLang="zh-CN" sz="2000" dirty="0">
                <a:solidFill>
                  <a:srgbClr val="FFFFFF"/>
                </a:solidFill>
              </a:rPr>
              <a:t> library</a:t>
            </a:r>
          </a:p>
          <a:p>
            <a:r>
              <a:rPr kumimoji="1" lang="en-US" altLang="zh-CN" sz="2000" dirty="0">
                <a:solidFill>
                  <a:srgbClr val="FFFFFF"/>
                </a:solidFill>
              </a:rPr>
              <a:t>Use elbow method for k cluster determination (given the elbow is not particularly obvious for this case, choose 7 for number of clusters for segmentation)</a:t>
            </a:r>
          </a:p>
          <a:p>
            <a:endParaRPr kumimoji="1" lang="en-US" altLang="zh-CN" sz="2000" dirty="0">
              <a:solidFill>
                <a:srgbClr val="FFFFFF"/>
              </a:solidFill>
            </a:endParaRPr>
          </a:p>
        </p:txBody>
      </p:sp>
    </p:spTree>
    <p:extLst>
      <p:ext uri="{BB962C8B-B14F-4D97-AF65-F5344CB8AC3E}">
        <p14:creationId xmlns:p14="http://schemas.microsoft.com/office/powerpoint/2010/main" val="41302362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7671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标题 4">
            <a:extLst>
              <a:ext uri="{FF2B5EF4-FFF2-40B4-BE49-F238E27FC236}">
                <a16:creationId xmlns:a16="http://schemas.microsoft.com/office/drawing/2014/main" id="{3EA188D5-6164-EF4D-B130-4B76E6C8FFEC}"/>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kumimoji="1" lang="en-US" altLang="zh-CN" sz="2800" dirty="0">
                <a:solidFill>
                  <a:srgbClr val="FFFFFF"/>
                </a:solidFill>
              </a:rPr>
              <a:t>See</a:t>
            </a:r>
            <a:r>
              <a:rPr kumimoji="1" lang="zh-CN" altLang="en-US" sz="2800" dirty="0">
                <a:solidFill>
                  <a:srgbClr val="FFFFFF"/>
                </a:solidFill>
              </a:rPr>
              <a:t> </a:t>
            </a:r>
            <a:r>
              <a:rPr kumimoji="1" lang="en-US" altLang="zh-CN" sz="2800" dirty="0">
                <a:solidFill>
                  <a:srgbClr val="FFFFFF"/>
                </a:solidFill>
              </a:rPr>
              <a:t>chart</a:t>
            </a:r>
            <a:r>
              <a:rPr kumimoji="1" lang="zh-CN" altLang="en-US" sz="2800" dirty="0">
                <a:solidFill>
                  <a:srgbClr val="FFFFFF"/>
                </a:solidFill>
              </a:rPr>
              <a:t> </a:t>
            </a:r>
            <a:r>
              <a:rPr kumimoji="1" lang="en-US" altLang="zh-CN" sz="2800" dirty="0">
                <a:solidFill>
                  <a:srgbClr val="FFFFFF"/>
                </a:solidFill>
              </a:rPr>
              <a:t>for</a:t>
            </a:r>
            <a:r>
              <a:rPr kumimoji="1" lang="zh-CN" altLang="en-US" sz="2800" dirty="0">
                <a:solidFill>
                  <a:srgbClr val="FFFFFF"/>
                </a:solidFill>
              </a:rPr>
              <a:t> </a:t>
            </a:r>
            <a:r>
              <a:rPr kumimoji="1" lang="en-US" altLang="zh-CN" sz="2800" dirty="0">
                <a:solidFill>
                  <a:srgbClr val="FFFFFF"/>
                </a:solidFill>
              </a:rPr>
              <a:t>the</a:t>
            </a:r>
            <a:r>
              <a:rPr kumimoji="1" lang="zh-CN" altLang="en-US" sz="2800" dirty="0">
                <a:solidFill>
                  <a:srgbClr val="FFFFFF"/>
                </a:solidFill>
              </a:rPr>
              <a:t> </a:t>
            </a:r>
            <a:r>
              <a:rPr kumimoji="1" lang="en-US" altLang="zh-CN" sz="2800" dirty="0">
                <a:solidFill>
                  <a:srgbClr val="FFFFFF"/>
                </a:solidFill>
              </a:rPr>
              <a:t>resulting</a:t>
            </a:r>
            <a:r>
              <a:rPr kumimoji="1" lang="zh-CN" altLang="en-US" sz="2800" dirty="0">
                <a:solidFill>
                  <a:srgbClr val="FFFFFF"/>
                </a:solidFill>
              </a:rPr>
              <a:t> </a:t>
            </a:r>
            <a:r>
              <a:rPr kumimoji="1" lang="en-US" altLang="zh-CN" sz="2800" dirty="0" err="1">
                <a:solidFill>
                  <a:srgbClr val="FFFFFF"/>
                </a:solidFill>
              </a:rPr>
              <a:t>dataframe</a:t>
            </a:r>
            <a:r>
              <a:rPr kumimoji="1" lang="zh-CN" altLang="en-US" sz="2800" dirty="0">
                <a:solidFill>
                  <a:srgbClr val="FFFFFF"/>
                </a:solidFill>
              </a:rPr>
              <a:t> </a:t>
            </a:r>
            <a:r>
              <a:rPr kumimoji="1" lang="en-US" altLang="zh-CN" sz="2800" dirty="0">
                <a:solidFill>
                  <a:srgbClr val="FFFFFF"/>
                </a:solidFill>
              </a:rPr>
              <a:t>for</a:t>
            </a:r>
            <a:r>
              <a:rPr kumimoji="1" lang="zh-CN" altLang="en-US" sz="2800" dirty="0">
                <a:solidFill>
                  <a:srgbClr val="FFFFFF"/>
                </a:solidFill>
              </a:rPr>
              <a:t> </a:t>
            </a:r>
            <a:r>
              <a:rPr kumimoji="1" lang="en-US" altLang="zh-CN" sz="2800" dirty="0">
                <a:solidFill>
                  <a:srgbClr val="FFFFFF"/>
                </a:solidFill>
              </a:rPr>
              <a:t>the</a:t>
            </a:r>
            <a:r>
              <a:rPr kumimoji="1" lang="zh-CN" altLang="en-US" sz="2800" dirty="0">
                <a:solidFill>
                  <a:srgbClr val="FFFFFF"/>
                </a:solidFill>
              </a:rPr>
              <a:t> </a:t>
            </a:r>
            <a:r>
              <a:rPr kumimoji="1" lang="en-US" altLang="zh-CN" sz="2800" dirty="0">
                <a:solidFill>
                  <a:srgbClr val="FFFFFF"/>
                </a:solidFill>
              </a:rPr>
              <a:t>top</a:t>
            </a:r>
            <a:r>
              <a:rPr kumimoji="1" lang="zh-CN" altLang="en-US" sz="2800" dirty="0">
                <a:solidFill>
                  <a:srgbClr val="FFFFFF"/>
                </a:solidFill>
              </a:rPr>
              <a:t> </a:t>
            </a:r>
            <a:r>
              <a:rPr kumimoji="1" lang="en-US" altLang="zh-CN" sz="2800" dirty="0">
                <a:solidFill>
                  <a:srgbClr val="FFFFFF"/>
                </a:solidFill>
              </a:rPr>
              <a:t>10</a:t>
            </a:r>
            <a:r>
              <a:rPr kumimoji="1" lang="zh-CN" altLang="en-US" sz="2800" dirty="0">
                <a:solidFill>
                  <a:srgbClr val="FFFFFF"/>
                </a:solidFill>
              </a:rPr>
              <a:t> </a:t>
            </a:r>
            <a:r>
              <a:rPr kumimoji="1" lang="en-US" altLang="zh-CN" sz="2800" dirty="0">
                <a:solidFill>
                  <a:srgbClr val="FFFFFF"/>
                </a:solidFill>
              </a:rPr>
              <a:t>most</a:t>
            </a:r>
            <a:r>
              <a:rPr kumimoji="1" lang="zh-CN" altLang="en-US" sz="2800" dirty="0">
                <a:solidFill>
                  <a:srgbClr val="FFFFFF"/>
                </a:solidFill>
              </a:rPr>
              <a:t> </a:t>
            </a:r>
            <a:r>
              <a:rPr kumimoji="1" lang="en-US" altLang="zh-CN" sz="2800" dirty="0">
                <a:solidFill>
                  <a:srgbClr val="FFFFFF"/>
                </a:solidFill>
              </a:rPr>
              <a:t>common</a:t>
            </a:r>
            <a:r>
              <a:rPr kumimoji="1" lang="zh-CN" altLang="en-US" sz="2800" dirty="0">
                <a:solidFill>
                  <a:srgbClr val="FFFFFF"/>
                </a:solidFill>
              </a:rPr>
              <a:t> </a:t>
            </a:r>
            <a:r>
              <a:rPr kumimoji="1" lang="en-US" altLang="zh-CN" sz="2800" dirty="0">
                <a:solidFill>
                  <a:srgbClr val="FFFFFF"/>
                </a:solidFill>
              </a:rPr>
              <a:t>venues</a:t>
            </a:r>
            <a:r>
              <a:rPr kumimoji="1" lang="zh-CN" altLang="en-US" sz="2800" dirty="0">
                <a:solidFill>
                  <a:srgbClr val="FFFFFF"/>
                </a:solidFill>
              </a:rPr>
              <a:t> </a:t>
            </a:r>
            <a:r>
              <a:rPr kumimoji="1" lang="en-US" altLang="zh-CN" sz="2800" dirty="0">
                <a:solidFill>
                  <a:srgbClr val="FFFFFF"/>
                </a:solidFill>
              </a:rPr>
              <a:t>by</a:t>
            </a:r>
            <a:r>
              <a:rPr kumimoji="1" lang="zh-CN" altLang="en-US" sz="2800" dirty="0">
                <a:solidFill>
                  <a:srgbClr val="FFFFFF"/>
                </a:solidFill>
              </a:rPr>
              <a:t> </a:t>
            </a:r>
            <a:r>
              <a:rPr kumimoji="1" lang="en-US" altLang="zh-CN" sz="2800" dirty="0">
                <a:solidFill>
                  <a:srgbClr val="FFFFFF"/>
                </a:solidFill>
              </a:rPr>
              <a:t>neighborhood</a:t>
            </a:r>
          </a:p>
        </p:txBody>
      </p:sp>
      <p:sp>
        <p:nvSpPr>
          <p:cNvPr id="15"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内容占位符 11">
            <a:extLst>
              <a:ext uri="{FF2B5EF4-FFF2-40B4-BE49-F238E27FC236}">
                <a16:creationId xmlns:a16="http://schemas.microsoft.com/office/drawing/2014/main" id="{E5EB7818-0DFC-9446-B2B3-127EA5E613B8}"/>
              </a:ext>
            </a:extLst>
          </p:cNvPr>
          <p:cNvPicPr>
            <a:picLocks noGrp="1" noChangeAspect="1"/>
          </p:cNvPicPr>
          <p:nvPr>
            <p:ph idx="1"/>
          </p:nvPr>
        </p:nvPicPr>
        <p:blipFill>
          <a:blip r:embed="rId2"/>
          <a:stretch>
            <a:fillRect/>
          </a:stretch>
        </p:blipFill>
        <p:spPr>
          <a:xfrm>
            <a:off x="564794" y="891413"/>
            <a:ext cx="7951859" cy="4780725"/>
          </a:xfrm>
        </p:spPr>
      </p:pic>
    </p:spTree>
    <p:extLst>
      <p:ext uri="{BB962C8B-B14F-4D97-AF65-F5344CB8AC3E}">
        <p14:creationId xmlns:p14="http://schemas.microsoft.com/office/powerpoint/2010/main" val="73496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97EEA6F-1CD3-E747-BD1D-014B086D18F4}"/>
              </a:ext>
            </a:extLst>
          </p:cNvPr>
          <p:cNvSpPr>
            <a:spLocks noGrp="1"/>
          </p:cNvSpPr>
          <p:nvPr>
            <p:ph type="title"/>
          </p:nvPr>
        </p:nvSpPr>
        <p:spPr/>
        <p:txBody>
          <a:bodyPr>
            <a:normAutofit/>
          </a:bodyPr>
          <a:lstStyle/>
          <a:p>
            <a:r>
              <a:rPr kumimoji="1" lang="en-US" altLang="zh-CN" sz="3000" b="1" i="1" dirty="0">
                <a:solidFill>
                  <a:schemeClr val="bg1"/>
                </a:solidFill>
              </a:rPr>
              <a:t>Applying</a:t>
            </a:r>
            <a:r>
              <a:rPr kumimoji="1" lang="zh-CN" altLang="en-US" sz="3000" b="1" i="1" dirty="0">
                <a:solidFill>
                  <a:schemeClr val="bg1"/>
                </a:solidFill>
              </a:rPr>
              <a:t> </a:t>
            </a:r>
            <a:r>
              <a:rPr kumimoji="1" lang="en-US" altLang="zh-CN" sz="3000" b="1" i="1" dirty="0">
                <a:solidFill>
                  <a:schemeClr val="bg1"/>
                </a:solidFill>
              </a:rPr>
              <a:t>to</a:t>
            </a:r>
            <a:r>
              <a:rPr kumimoji="1" lang="zh-CN" altLang="en-US" sz="3000" b="1" i="1" dirty="0">
                <a:solidFill>
                  <a:schemeClr val="bg1"/>
                </a:solidFill>
              </a:rPr>
              <a:t> </a:t>
            </a:r>
            <a:r>
              <a:rPr kumimoji="1" lang="en-US" altLang="zh-CN" sz="3000" b="1" i="1" dirty="0">
                <a:solidFill>
                  <a:schemeClr val="bg1"/>
                </a:solidFill>
              </a:rPr>
              <a:t>real</a:t>
            </a:r>
            <a:r>
              <a:rPr kumimoji="1" lang="zh-CN" altLang="en-US" sz="3000" b="1" i="1" dirty="0">
                <a:solidFill>
                  <a:schemeClr val="bg1"/>
                </a:solidFill>
              </a:rPr>
              <a:t> </a:t>
            </a:r>
            <a:r>
              <a:rPr kumimoji="1" lang="en-US" altLang="zh-CN" sz="3000" b="1" i="1" dirty="0">
                <a:solidFill>
                  <a:schemeClr val="bg1"/>
                </a:solidFill>
              </a:rPr>
              <a:t>business</a:t>
            </a:r>
            <a:r>
              <a:rPr kumimoji="1" lang="zh-CN" altLang="en-US" sz="3000" b="1" i="1" dirty="0">
                <a:solidFill>
                  <a:schemeClr val="bg1"/>
                </a:solidFill>
              </a:rPr>
              <a:t> </a:t>
            </a:r>
            <a:r>
              <a:rPr kumimoji="1" lang="en-US" altLang="zh-CN" sz="3000" b="1" i="1" dirty="0">
                <a:solidFill>
                  <a:schemeClr val="bg1"/>
                </a:solidFill>
              </a:rPr>
              <a:t>problems-informing</a:t>
            </a:r>
            <a:r>
              <a:rPr kumimoji="1" lang="zh-CN" altLang="en-US" sz="3000" b="1" i="1" dirty="0">
                <a:solidFill>
                  <a:schemeClr val="bg1"/>
                </a:solidFill>
              </a:rPr>
              <a:t> </a:t>
            </a:r>
            <a:r>
              <a:rPr kumimoji="1" lang="en-US" altLang="zh-CN" sz="3000" b="1" i="1" dirty="0">
                <a:solidFill>
                  <a:schemeClr val="bg1"/>
                </a:solidFill>
              </a:rPr>
              <a:t>a</a:t>
            </a:r>
            <a:r>
              <a:rPr kumimoji="1" lang="zh-CN" altLang="en-US" sz="3000" b="1" i="1" dirty="0">
                <a:solidFill>
                  <a:schemeClr val="bg1"/>
                </a:solidFill>
              </a:rPr>
              <a:t> </a:t>
            </a:r>
            <a:r>
              <a:rPr kumimoji="1" lang="en-US" altLang="zh-CN" sz="3000" b="1" i="1" dirty="0">
                <a:solidFill>
                  <a:schemeClr val="bg1"/>
                </a:solidFill>
              </a:rPr>
              <a:t>decision</a:t>
            </a:r>
            <a:r>
              <a:rPr kumimoji="1" lang="zh-CN" altLang="en-US" sz="3000" b="1" i="1" dirty="0">
                <a:solidFill>
                  <a:schemeClr val="bg1"/>
                </a:solidFill>
              </a:rPr>
              <a:t> </a:t>
            </a:r>
            <a:r>
              <a:rPr kumimoji="1" lang="en-US" altLang="zh-CN" sz="3000" b="1" i="1" dirty="0">
                <a:solidFill>
                  <a:schemeClr val="bg1"/>
                </a:solidFill>
              </a:rPr>
              <a:t>to</a:t>
            </a:r>
            <a:r>
              <a:rPr kumimoji="1" lang="zh-CN" altLang="en-US" sz="3000" b="1" i="1" dirty="0">
                <a:solidFill>
                  <a:schemeClr val="bg1"/>
                </a:solidFill>
              </a:rPr>
              <a:t> </a:t>
            </a:r>
            <a:r>
              <a:rPr kumimoji="1" lang="en-US" altLang="zh-CN" sz="3000" b="1" i="1" dirty="0">
                <a:solidFill>
                  <a:schemeClr val="bg1"/>
                </a:solidFill>
              </a:rPr>
              <a:t>open</a:t>
            </a:r>
            <a:r>
              <a:rPr kumimoji="1" lang="zh-CN" altLang="en-US" sz="3000" b="1" i="1" dirty="0">
                <a:solidFill>
                  <a:schemeClr val="bg1"/>
                </a:solidFill>
              </a:rPr>
              <a:t> </a:t>
            </a:r>
            <a:r>
              <a:rPr kumimoji="1" lang="en-US" altLang="zh-CN" sz="3000" b="1" i="1" dirty="0">
                <a:solidFill>
                  <a:schemeClr val="bg1"/>
                </a:solidFill>
              </a:rPr>
              <a:t>a</a:t>
            </a:r>
            <a:r>
              <a:rPr kumimoji="1" lang="zh-CN" altLang="en-US" sz="3000" b="1" i="1" dirty="0">
                <a:solidFill>
                  <a:schemeClr val="bg1"/>
                </a:solidFill>
              </a:rPr>
              <a:t> </a:t>
            </a:r>
            <a:r>
              <a:rPr kumimoji="1" lang="en-US" altLang="zh-CN" sz="3000" b="1" i="1" dirty="0">
                <a:solidFill>
                  <a:schemeClr val="bg1"/>
                </a:solidFill>
              </a:rPr>
              <a:t>new</a:t>
            </a:r>
            <a:r>
              <a:rPr kumimoji="1" lang="zh-CN" altLang="en-US" sz="3000" b="1" i="1" dirty="0">
                <a:solidFill>
                  <a:schemeClr val="bg1"/>
                </a:solidFill>
              </a:rPr>
              <a:t> </a:t>
            </a:r>
            <a:r>
              <a:rPr kumimoji="1" lang="en-US" altLang="zh-CN" sz="3000" b="1" i="1" dirty="0">
                <a:solidFill>
                  <a:schemeClr val="bg1"/>
                </a:solidFill>
              </a:rPr>
              <a:t>restaurant</a:t>
            </a:r>
            <a:endParaRPr kumimoji="1" lang="zh-CN" altLang="en-US" sz="3000" b="1" i="1" dirty="0">
              <a:solidFill>
                <a:schemeClr val="bg1"/>
              </a:solidFill>
            </a:endParaRPr>
          </a:p>
        </p:txBody>
      </p:sp>
      <p:sp>
        <p:nvSpPr>
          <p:cNvPr id="4" name="内容占位符 3">
            <a:extLst>
              <a:ext uri="{FF2B5EF4-FFF2-40B4-BE49-F238E27FC236}">
                <a16:creationId xmlns:a16="http://schemas.microsoft.com/office/drawing/2014/main" id="{0214A132-A4FD-484F-85A4-252CFE84A769}"/>
              </a:ext>
            </a:extLst>
          </p:cNvPr>
          <p:cNvSpPr>
            <a:spLocks noGrp="1"/>
          </p:cNvSpPr>
          <p:nvPr>
            <p:ph sz="half" idx="1"/>
          </p:nvPr>
        </p:nvSpPr>
        <p:spPr/>
        <p:txBody>
          <a:bodyPr>
            <a:normAutofit/>
          </a:bodyPr>
          <a:lstStyle/>
          <a:p>
            <a:r>
              <a:rPr kumimoji="1" lang="en-US" altLang="zh-CN" sz="2000" b="1" i="1" dirty="0"/>
              <a:t>Who</a:t>
            </a:r>
            <a:r>
              <a:rPr kumimoji="1" lang="zh-CN" altLang="en-US" sz="2000" b="1" i="1" dirty="0"/>
              <a:t> </a:t>
            </a:r>
            <a:r>
              <a:rPr kumimoji="1" lang="en-US" altLang="zh-CN" sz="2000" b="1" i="1" dirty="0"/>
              <a:t>are</a:t>
            </a:r>
            <a:r>
              <a:rPr kumimoji="1" lang="zh-CN" altLang="en-US" sz="2000" b="1" i="1" dirty="0"/>
              <a:t> </a:t>
            </a:r>
            <a:r>
              <a:rPr kumimoji="1" lang="en-US" altLang="zh-CN" sz="2000" b="1" i="1" dirty="0"/>
              <a:t>my</a:t>
            </a:r>
            <a:r>
              <a:rPr kumimoji="1" lang="zh-CN" altLang="en-US" sz="2000" b="1" i="1" dirty="0"/>
              <a:t> </a:t>
            </a:r>
            <a:r>
              <a:rPr kumimoji="1" lang="en-US" altLang="zh-CN" sz="2000" b="1" i="1" dirty="0"/>
              <a:t>main</a:t>
            </a:r>
            <a:r>
              <a:rPr kumimoji="1" lang="zh-CN" altLang="en-US" sz="2000" b="1" i="1" dirty="0"/>
              <a:t> </a:t>
            </a:r>
            <a:r>
              <a:rPr kumimoji="1" lang="en-US" altLang="zh-CN" sz="2000" b="1" i="1" dirty="0"/>
              <a:t>competitors</a:t>
            </a:r>
            <a:r>
              <a:rPr kumimoji="1" lang="zh-CN" altLang="en-US" sz="2000" b="1" i="1" dirty="0"/>
              <a:t> </a:t>
            </a:r>
            <a:r>
              <a:rPr kumimoji="1" lang="en-US" altLang="zh-CN" sz="2000" b="1" i="1" dirty="0"/>
              <a:t>in</a:t>
            </a:r>
            <a:r>
              <a:rPr kumimoji="1" lang="zh-CN" altLang="en-US" sz="2000" b="1" i="1" dirty="0"/>
              <a:t> </a:t>
            </a:r>
            <a:r>
              <a:rPr kumimoji="1" lang="en-US" altLang="zh-CN" sz="2000" b="1" i="1" dirty="0"/>
              <a:t>Allston</a:t>
            </a:r>
            <a:r>
              <a:rPr kumimoji="1" lang="zh-CN" altLang="en-US" sz="2000" b="1" i="1" dirty="0"/>
              <a:t> </a:t>
            </a:r>
            <a:r>
              <a:rPr kumimoji="1" lang="en-US" altLang="zh-CN" sz="2000" b="1" i="1" dirty="0"/>
              <a:t>if</a:t>
            </a:r>
            <a:r>
              <a:rPr kumimoji="1" lang="zh-CN" altLang="en-US" sz="2000" b="1" i="1" dirty="0"/>
              <a:t> </a:t>
            </a:r>
            <a:r>
              <a:rPr kumimoji="1" lang="en-US" altLang="zh-CN" sz="2000" b="1" i="1" dirty="0"/>
              <a:t>I</a:t>
            </a:r>
            <a:r>
              <a:rPr kumimoji="1" lang="zh-CN" altLang="en-US" sz="2000" b="1" i="1" dirty="0"/>
              <a:t> </a:t>
            </a:r>
            <a:r>
              <a:rPr kumimoji="1" lang="en-US" altLang="zh-CN" sz="2000" b="1" i="1" dirty="0"/>
              <a:t>open</a:t>
            </a:r>
            <a:r>
              <a:rPr kumimoji="1" lang="zh-CN" altLang="en-US" sz="2000" b="1" i="1" dirty="0"/>
              <a:t> </a:t>
            </a:r>
            <a:r>
              <a:rPr kumimoji="1" lang="en-US" altLang="zh-CN" sz="2000" b="1" i="1" dirty="0"/>
              <a:t>the</a:t>
            </a:r>
            <a:r>
              <a:rPr kumimoji="1" lang="zh-CN" altLang="en-US" sz="2000" b="1" i="1" dirty="0"/>
              <a:t> </a:t>
            </a:r>
            <a:r>
              <a:rPr kumimoji="1" lang="en-US" altLang="zh-CN" sz="2000" b="1" i="1" dirty="0"/>
              <a:t>restaurant</a:t>
            </a:r>
            <a:r>
              <a:rPr kumimoji="1" lang="zh-CN" altLang="en-US" sz="2000" b="1" i="1" dirty="0"/>
              <a:t> </a:t>
            </a:r>
            <a:r>
              <a:rPr kumimoji="1" lang="en-US" altLang="zh-CN" sz="2000" b="1" i="1" dirty="0"/>
              <a:t>there?</a:t>
            </a:r>
            <a:endParaRPr kumimoji="1" lang="zh-CN" altLang="en-US" sz="2000" b="1" i="1" dirty="0"/>
          </a:p>
        </p:txBody>
      </p:sp>
      <p:sp>
        <p:nvSpPr>
          <p:cNvPr id="5" name="内容占位符 4">
            <a:extLst>
              <a:ext uri="{FF2B5EF4-FFF2-40B4-BE49-F238E27FC236}">
                <a16:creationId xmlns:a16="http://schemas.microsoft.com/office/drawing/2014/main" id="{2010860D-B20F-944E-9B3B-CAC83E8469F1}"/>
              </a:ext>
            </a:extLst>
          </p:cNvPr>
          <p:cNvSpPr>
            <a:spLocks noGrp="1"/>
          </p:cNvSpPr>
          <p:nvPr>
            <p:ph sz="half" idx="2"/>
          </p:nvPr>
        </p:nvSpPr>
        <p:spPr/>
        <p:txBody>
          <a:bodyPr>
            <a:normAutofit/>
          </a:bodyPr>
          <a:lstStyle/>
          <a:p>
            <a:r>
              <a:rPr kumimoji="1" lang="en-US" altLang="zh-CN" sz="2000" b="1" i="1" dirty="0"/>
              <a:t>If</a:t>
            </a:r>
            <a:r>
              <a:rPr kumimoji="1" lang="zh-CN" altLang="en-US" sz="2000" b="1" i="1" dirty="0"/>
              <a:t> </a:t>
            </a:r>
            <a:r>
              <a:rPr kumimoji="1" lang="en-US" altLang="zh-CN" sz="2000" b="1" i="1" dirty="0"/>
              <a:t>I</a:t>
            </a:r>
            <a:r>
              <a:rPr kumimoji="1" lang="zh-CN" altLang="en-US" sz="2000" b="1" i="1" dirty="0"/>
              <a:t> </a:t>
            </a:r>
            <a:r>
              <a:rPr kumimoji="1" lang="en-US" altLang="zh-CN" sz="2000" b="1" i="1" dirty="0"/>
              <a:t>want</a:t>
            </a:r>
            <a:r>
              <a:rPr kumimoji="1" lang="zh-CN" altLang="en-US" sz="2000" b="1" i="1" dirty="0"/>
              <a:t> </a:t>
            </a:r>
            <a:r>
              <a:rPr kumimoji="1" lang="en-US" altLang="zh-CN" sz="2000" b="1" i="1" dirty="0"/>
              <a:t>to</a:t>
            </a:r>
            <a:r>
              <a:rPr kumimoji="1" lang="zh-CN" altLang="en-US" sz="2000" b="1" i="1" dirty="0"/>
              <a:t> </a:t>
            </a:r>
            <a:r>
              <a:rPr kumimoji="1" lang="en-US" altLang="zh-CN" sz="2000" b="1" i="1" dirty="0"/>
              <a:t>open</a:t>
            </a:r>
            <a:r>
              <a:rPr kumimoji="1" lang="zh-CN" altLang="en-US" sz="2000" b="1" i="1" dirty="0"/>
              <a:t> </a:t>
            </a:r>
            <a:r>
              <a:rPr kumimoji="1" lang="en-US" altLang="zh-CN" sz="2000" b="1" i="1" dirty="0"/>
              <a:t>a</a:t>
            </a:r>
            <a:r>
              <a:rPr kumimoji="1" lang="zh-CN" altLang="en-US" sz="2000" b="1" i="1" dirty="0"/>
              <a:t> </a:t>
            </a:r>
            <a:r>
              <a:rPr kumimoji="1" lang="en-US" altLang="zh-CN" sz="2000" b="1" i="1" dirty="0"/>
              <a:t>Chinese</a:t>
            </a:r>
            <a:r>
              <a:rPr kumimoji="1" lang="zh-CN" altLang="en-US" sz="2000" b="1" i="1" dirty="0"/>
              <a:t> </a:t>
            </a:r>
            <a:r>
              <a:rPr kumimoji="1" lang="en-US" altLang="zh-CN" sz="2000" b="1" i="1" dirty="0"/>
              <a:t>restaurant,</a:t>
            </a:r>
            <a:r>
              <a:rPr kumimoji="1" lang="zh-CN" altLang="en-US" sz="2000" b="1" i="1" dirty="0"/>
              <a:t> </a:t>
            </a:r>
            <a:r>
              <a:rPr kumimoji="1" lang="en-US" altLang="zh-CN" sz="2000" b="1" i="1" dirty="0"/>
              <a:t>where</a:t>
            </a:r>
            <a:r>
              <a:rPr kumimoji="1" lang="zh-CN" altLang="en-US" sz="2000" b="1" i="1" dirty="0"/>
              <a:t> </a:t>
            </a:r>
            <a:r>
              <a:rPr kumimoji="1" lang="en-US" altLang="zh-CN" sz="2000" b="1" i="1" dirty="0"/>
              <a:t>are</a:t>
            </a:r>
            <a:r>
              <a:rPr kumimoji="1" lang="zh-CN" altLang="en-US" sz="2000" b="1" i="1" dirty="0"/>
              <a:t> </a:t>
            </a:r>
            <a:r>
              <a:rPr kumimoji="1" lang="en-US" altLang="zh-CN" sz="2000" b="1" i="1" dirty="0"/>
              <a:t>the</a:t>
            </a:r>
            <a:r>
              <a:rPr kumimoji="1" lang="zh-CN" altLang="en-US" sz="2000" b="1" i="1" dirty="0"/>
              <a:t> </a:t>
            </a:r>
            <a:r>
              <a:rPr kumimoji="1" lang="en-US" altLang="zh-CN" sz="2000" b="1" i="1" dirty="0"/>
              <a:t>possible</a:t>
            </a:r>
            <a:r>
              <a:rPr kumimoji="1" lang="zh-CN" altLang="en-US" sz="2000" b="1" i="1" dirty="0"/>
              <a:t> </a:t>
            </a:r>
            <a:r>
              <a:rPr kumimoji="1" lang="en-US" altLang="zh-CN" sz="2000" b="1" i="1" dirty="0"/>
              <a:t>places</a:t>
            </a:r>
            <a:r>
              <a:rPr kumimoji="1" lang="zh-CN" altLang="en-US" sz="2000" b="1" i="1" dirty="0"/>
              <a:t> </a:t>
            </a:r>
            <a:r>
              <a:rPr kumimoji="1" lang="en-US" altLang="zh-CN" sz="2000" b="1" i="1" dirty="0"/>
              <a:t>where</a:t>
            </a:r>
            <a:r>
              <a:rPr kumimoji="1" lang="zh-CN" altLang="en-US" sz="2000" b="1" i="1" dirty="0"/>
              <a:t> </a:t>
            </a:r>
            <a:r>
              <a:rPr kumimoji="1" lang="en-US" altLang="zh-CN" sz="2000" b="1" i="1" dirty="0"/>
              <a:t>this</a:t>
            </a:r>
            <a:r>
              <a:rPr kumimoji="1" lang="zh-CN" altLang="en-US" sz="2000" b="1" i="1" dirty="0"/>
              <a:t> </a:t>
            </a:r>
            <a:r>
              <a:rPr kumimoji="1" lang="en-US" altLang="zh-CN" sz="2000" b="1" i="1" dirty="0"/>
              <a:t>venue</a:t>
            </a:r>
            <a:r>
              <a:rPr kumimoji="1" lang="zh-CN" altLang="en-US" sz="2000" b="1" i="1" dirty="0"/>
              <a:t> </a:t>
            </a:r>
            <a:r>
              <a:rPr kumimoji="1" lang="en-US" altLang="zh-CN" sz="2000" b="1" i="1" dirty="0"/>
              <a:t>is</a:t>
            </a:r>
            <a:r>
              <a:rPr kumimoji="1" lang="zh-CN" altLang="en-US" sz="2000" b="1" i="1" dirty="0"/>
              <a:t> </a:t>
            </a:r>
            <a:r>
              <a:rPr kumimoji="1" lang="en-US" altLang="zh-CN" sz="2000" b="1" i="1" dirty="0"/>
              <a:t>most</a:t>
            </a:r>
            <a:r>
              <a:rPr kumimoji="1" lang="zh-CN" altLang="en-US" sz="2000" b="1" i="1" dirty="0"/>
              <a:t> </a:t>
            </a:r>
            <a:r>
              <a:rPr kumimoji="1" lang="en-US" altLang="zh-CN" sz="2000" b="1" i="1" dirty="0"/>
              <a:t>popular?</a:t>
            </a:r>
            <a:endParaRPr kumimoji="1" lang="zh-CN" altLang="en-US" sz="2000" b="1" i="1" dirty="0"/>
          </a:p>
        </p:txBody>
      </p:sp>
      <p:pic>
        <p:nvPicPr>
          <p:cNvPr id="7" name="图片 6">
            <a:extLst>
              <a:ext uri="{FF2B5EF4-FFF2-40B4-BE49-F238E27FC236}">
                <a16:creationId xmlns:a16="http://schemas.microsoft.com/office/drawing/2014/main" id="{BD9A964C-13FD-7A46-9475-36F22CF9C2F7}"/>
              </a:ext>
            </a:extLst>
          </p:cNvPr>
          <p:cNvPicPr>
            <a:picLocks noChangeAspect="1"/>
          </p:cNvPicPr>
          <p:nvPr/>
        </p:nvPicPr>
        <p:blipFill>
          <a:blip r:embed="rId2"/>
          <a:stretch>
            <a:fillRect/>
          </a:stretch>
        </p:blipFill>
        <p:spPr>
          <a:xfrm>
            <a:off x="1263072" y="2794000"/>
            <a:ext cx="3632777" cy="2578100"/>
          </a:xfrm>
          <a:prstGeom prst="rect">
            <a:avLst/>
          </a:prstGeom>
        </p:spPr>
      </p:pic>
      <p:pic>
        <p:nvPicPr>
          <p:cNvPr id="9" name="图片 8">
            <a:extLst>
              <a:ext uri="{FF2B5EF4-FFF2-40B4-BE49-F238E27FC236}">
                <a16:creationId xmlns:a16="http://schemas.microsoft.com/office/drawing/2014/main" id="{4C5B09DD-F9A3-B442-A7B7-5F61B9873910}"/>
              </a:ext>
            </a:extLst>
          </p:cNvPr>
          <p:cNvPicPr>
            <a:picLocks noChangeAspect="1"/>
          </p:cNvPicPr>
          <p:nvPr/>
        </p:nvPicPr>
        <p:blipFill>
          <a:blip r:embed="rId3"/>
          <a:stretch>
            <a:fillRect/>
          </a:stretch>
        </p:blipFill>
        <p:spPr>
          <a:xfrm>
            <a:off x="6444672" y="3032000"/>
            <a:ext cx="4044950" cy="1051050"/>
          </a:xfrm>
          <a:prstGeom prst="rect">
            <a:avLst/>
          </a:prstGeom>
        </p:spPr>
      </p:pic>
      <p:pic>
        <p:nvPicPr>
          <p:cNvPr id="12" name="图片 11">
            <a:extLst>
              <a:ext uri="{FF2B5EF4-FFF2-40B4-BE49-F238E27FC236}">
                <a16:creationId xmlns:a16="http://schemas.microsoft.com/office/drawing/2014/main" id="{AFC3BB3D-B306-0F42-AA90-70F8F58CC251}"/>
              </a:ext>
            </a:extLst>
          </p:cNvPr>
          <p:cNvPicPr>
            <a:picLocks noChangeAspect="1"/>
          </p:cNvPicPr>
          <p:nvPr/>
        </p:nvPicPr>
        <p:blipFill>
          <a:blip r:embed="rId4"/>
          <a:stretch>
            <a:fillRect/>
          </a:stretch>
        </p:blipFill>
        <p:spPr>
          <a:xfrm>
            <a:off x="6444672" y="4534694"/>
            <a:ext cx="4019550" cy="482600"/>
          </a:xfrm>
          <a:prstGeom prst="rect">
            <a:avLst/>
          </a:prstGeom>
        </p:spPr>
      </p:pic>
    </p:spTree>
    <p:extLst>
      <p:ext uri="{BB962C8B-B14F-4D97-AF65-F5344CB8AC3E}">
        <p14:creationId xmlns:p14="http://schemas.microsoft.com/office/powerpoint/2010/main" val="1675289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16C5FA50-8D52-4617-AF91-5C7B1C8352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6162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标题 4">
            <a:extLst>
              <a:ext uri="{FF2B5EF4-FFF2-40B4-BE49-F238E27FC236}">
                <a16:creationId xmlns:a16="http://schemas.microsoft.com/office/drawing/2014/main" id="{A8085EBD-AD39-6F4B-9E1E-11EF0B694E94}"/>
              </a:ext>
            </a:extLst>
          </p:cNvPr>
          <p:cNvSpPr>
            <a:spLocks noGrp="1"/>
          </p:cNvSpPr>
          <p:nvPr>
            <p:ph type="title"/>
          </p:nvPr>
        </p:nvSpPr>
        <p:spPr>
          <a:xfrm>
            <a:off x="9093496" y="618681"/>
            <a:ext cx="2613872" cy="4794567"/>
          </a:xfrm>
        </p:spPr>
        <p:txBody>
          <a:bodyPr vert="horz" lIns="91440" tIns="45720" rIns="91440" bIns="45720" rtlCol="0" anchor="ctr">
            <a:normAutofit/>
          </a:bodyPr>
          <a:lstStyle/>
          <a:p>
            <a:r>
              <a:rPr kumimoji="1" lang="en-US" altLang="zh-CN" sz="3300" dirty="0">
                <a:solidFill>
                  <a:srgbClr val="FFFFFF"/>
                </a:solidFill>
              </a:rPr>
              <a:t>Finally, visualize the resulting clusters with color codes corresponding to the cluster labels, using a folium map</a:t>
            </a:r>
          </a:p>
        </p:txBody>
      </p:sp>
      <p:sp>
        <p:nvSpPr>
          <p:cNvPr id="15" name="Rounded Rectangle 9">
            <a:extLst>
              <a:ext uri="{FF2B5EF4-FFF2-40B4-BE49-F238E27FC236}">
                <a16:creationId xmlns:a16="http://schemas.microsoft.com/office/drawing/2014/main" id="{E223798C-12AD-4B0C-A50C-D676347D67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3354" y="484632"/>
            <a:ext cx="8129016" cy="5724144"/>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内容占位符 7">
            <a:extLst>
              <a:ext uri="{FF2B5EF4-FFF2-40B4-BE49-F238E27FC236}">
                <a16:creationId xmlns:a16="http://schemas.microsoft.com/office/drawing/2014/main" id="{05CA4287-C4FA-134E-83BB-18B238EC6CEB}"/>
              </a:ext>
            </a:extLst>
          </p:cNvPr>
          <p:cNvPicPr>
            <a:picLocks noGrp="1" noChangeAspect="1"/>
          </p:cNvPicPr>
          <p:nvPr>
            <p:ph idx="1"/>
          </p:nvPr>
        </p:nvPicPr>
        <p:blipFill rotWithShape="1">
          <a:blip r:embed="rId2"/>
          <a:srcRect l="2418" r="14156" b="1"/>
          <a:stretch/>
        </p:blipFill>
        <p:spPr>
          <a:xfrm>
            <a:off x="976251" y="942538"/>
            <a:ext cx="7163222" cy="4808332"/>
          </a:xfrm>
          <a:prstGeom prst="rect">
            <a:avLst/>
          </a:prstGeom>
          <a:effectLst/>
        </p:spPr>
      </p:pic>
    </p:spTree>
    <p:extLst>
      <p:ext uri="{BB962C8B-B14F-4D97-AF65-F5344CB8AC3E}">
        <p14:creationId xmlns:p14="http://schemas.microsoft.com/office/powerpoint/2010/main" val="3321354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7">
            <a:extLst>
              <a:ext uri="{FF2B5EF4-FFF2-40B4-BE49-F238E27FC236}">
                <a16:creationId xmlns:a16="http://schemas.microsoft.com/office/drawing/2014/main" id="{E4F9F79B-A093-478E-96B5-EE02BC93A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2E6E202E-649C-1243-B2AA-74DED6CBF0BA}"/>
              </a:ext>
            </a:extLst>
          </p:cNvPr>
          <p:cNvSpPr>
            <a:spLocks noGrp="1"/>
          </p:cNvSpPr>
          <p:nvPr>
            <p:ph type="title"/>
          </p:nvPr>
        </p:nvSpPr>
        <p:spPr>
          <a:xfrm>
            <a:off x="640079" y="4526280"/>
            <a:ext cx="7410681" cy="1737360"/>
          </a:xfrm>
        </p:spPr>
        <p:txBody>
          <a:bodyPr>
            <a:normAutofit/>
          </a:bodyPr>
          <a:lstStyle/>
          <a:p>
            <a:r>
              <a:rPr kumimoji="1" lang="en-US" altLang="zh-CN" sz="4800" b="1" dirty="0"/>
              <a:t>Thank</a:t>
            </a:r>
            <a:r>
              <a:rPr kumimoji="1" lang="zh-CN" altLang="en-US" sz="4800" b="1" dirty="0"/>
              <a:t> </a:t>
            </a:r>
            <a:r>
              <a:rPr kumimoji="1" lang="en-US" altLang="zh-CN" sz="4800" b="1" dirty="0"/>
              <a:t>you</a:t>
            </a:r>
            <a:r>
              <a:rPr kumimoji="1" lang="zh-CN" altLang="en-US" sz="4800" b="1" dirty="0"/>
              <a:t> </a:t>
            </a:r>
            <a:r>
              <a:rPr kumimoji="1" lang="en-US" altLang="zh-CN" sz="4800" b="1" dirty="0"/>
              <a:t>for</a:t>
            </a:r>
            <a:r>
              <a:rPr kumimoji="1" lang="zh-CN" altLang="en-US" sz="4800" b="1" dirty="0"/>
              <a:t> </a:t>
            </a:r>
            <a:r>
              <a:rPr kumimoji="1" lang="en-US" altLang="zh-CN" sz="4800" b="1" dirty="0"/>
              <a:t>viewing!</a:t>
            </a:r>
            <a:br>
              <a:rPr kumimoji="1" lang="zh-CN" altLang="en-US" sz="4800" b="1" dirty="0"/>
            </a:br>
            <a:endParaRPr kumimoji="1" lang="zh-CN" altLang="en-US" sz="4800" b="1" dirty="0"/>
          </a:p>
        </p:txBody>
      </p:sp>
      <p:sp>
        <p:nvSpPr>
          <p:cNvPr id="3" name="内容占位符 2">
            <a:extLst>
              <a:ext uri="{FF2B5EF4-FFF2-40B4-BE49-F238E27FC236}">
                <a16:creationId xmlns:a16="http://schemas.microsoft.com/office/drawing/2014/main" id="{AC1425F2-0613-CA43-93E2-93B5CB1517A4}"/>
              </a:ext>
            </a:extLst>
          </p:cNvPr>
          <p:cNvSpPr>
            <a:spLocks noGrp="1"/>
          </p:cNvSpPr>
          <p:nvPr>
            <p:ph idx="1"/>
          </p:nvPr>
        </p:nvSpPr>
        <p:spPr>
          <a:xfrm>
            <a:off x="640080" y="595293"/>
            <a:ext cx="5676637" cy="3463951"/>
          </a:xfrm>
        </p:spPr>
        <p:txBody>
          <a:bodyPr anchor="ctr">
            <a:normAutofit/>
          </a:bodyPr>
          <a:lstStyle/>
          <a:p>
            <a:r>
              <a:rPr kumimoji="1" lang="en-US" altLang="zh-CN" sz="1800" dirty="0"/>
              <a:t>This</a:t>
            </a:r>
            <a:r>
              <a:rPr kumimoji="1" lang="zh-CN" altLang="en-US" sz="1800" dirty="0"/>
              <a:t> </a:t>
            </a:r>
            <a:r>
              <a:rPr kumimoji="1" lang="en-US" altLang="zh-CN" sz="1800" dirty="0"/>
              <a:t>is</a:t>
            </a:r>
            <a:r>
              <a:rPr kumimoji="1" lang="zh-CN" altLang="en-US" sz="1800" dirty="0"/>
              <a:t> </a:t>
            </a:r>
            <a:r>
              <a:rPr kumimoji="1" lang="en-US" altLang="zh-CN" sz="1800" dirty="0"/>
              <a:t>the</a:t>
            </a:r>
            <a:r>
              <a:rPr kumimoji="1" lang="zh-CN" altLang="en-US" sz="1800" dirty="0"/>
              <a:t> </a:t>
            </a:r>
            <a:r>
              <a:rPr kumimoji="1" lang="en-US" altLang="zh-CN" sz="1800" dirty="0"/>
              <a:t>end</a:t>
            </a:r>
            <a:r>
              <a:rPr kumimoji="1" lang="zh-CN" altLang="en-US" sz="1800" dirty="0"/>
              <a:t> </a:t>
            </a:r>
            <a:r>
              <a:rPr kumimoji="1" lang="en-US" altLang="zh-CN" sz="1800" dirty="0"/>
              <a:t>of</a:t>
            </a:r>
            <a:r>
              <a:rPr kumimoji="1" lang="zh-CN" altLang="en-US" sz="1800" dirty="0"/>
              <a:t> </a:t>
            </a:r>
            <a:r>
              <a:rPr kumimoji="1" lang="en-US" altLang="zh-CN" sz="1800" dirty="0"/>
              <a:t>the</a:t>
            </a:r>
            <a:r>
              <a:rPr kumimoji="1" lang="zh-CN" altLang="en-US" sz="1800" dirty="0"/>
              <a:t> </a:t>
            </a:r>
            <a:r>
              <a:rPr kumimoji="1" lang="en-US" altLang="zh-CN" sz="1800" dirty="0"/>
              <a:t>project</a:t>
            </a:r>
            <a:endParaRPr kumimoji="1" lang="zh-CN" altLang="en-US" sz="1800" dirty="0"/>
          </a:p>
        </p:txBody>
      </p:sp>
      <p:sp>
        <p:nvSpPr>
          <p:cNvPr id="17" name="Freeform: Shape 9">
            <a:extLst>
              <a:ext uri="{FF2B5EF4-FFF2-40B4-BE49-F238E27FC236}">
                <a16:creationId xmlns:a16="http://schemas.microsoft.com/office/drawing/2014/main" id="{11394CD8-BD30-4B74-86F4-51FDF33834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92113" y="0"/>
            <a:ext cx="5699887" cy="4059244"/>
          </a:xfrm>
          <a:custGeom>
            <a:avLst/>
            <a:gdLst>
              <a:gd name="connsiteX0" fmla="*/ 0 w 5699887"/>
              <a:gd name="connsiteY0" fmla="*/ 0 h 4059244"/>
              <a:gd name="connsiteX1" fmla="*/ 5699887 w 5699887"/>
              <a:gd name="connsiteY1" fmla="*/ 0 h 4059244"/>
              <a:gd name="connsiteX2" fmla="*/ 5699887 w 5699887"/>
              <a:gd name="connsiteY2" fmla="*/ 3944096 h 4059244"/>
              <a:gd name="connsiteX3" fmla="*/ 5525775 w 5699887"/>
              <a:gd name="connsiteY3" fmla="*/ 3980429 h 4059244"/>
              <a:gd name="connsiteX4" fmla="*/ 4663256 w 5699887"/>
              <a:gd name="connsiteY4" fmla="*/ 4059244 h 4059244"/>
              <a:gd name="connsiteX5" fmla="*/ 8566 w 5699887"/>
              <a:gd name="connsiteY5" fmla="*/ 67422 h 4059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99887" h="4059244">
                <a:moveTo>
                  <a:pt x="0" y="0"/>
                </a:moveTo>
                <a:lnTo>
                  <a:pt x="5699887" y="0"/>
                </a:lnTo>
                <a:lnTo>
                  <a:pt x="5699887" y="3944096"/>
                </a:lnTo>
                <a:lnTo>
                  <a:pt x="5525775" y="3980429"/>
                </a:lnTo>
                <a:cubicBezTo>
                  <a:pt x="5246154" y="4032190"/>
                  <a:pt x="4957865" y="4059244"/>
                  <a:pt x="4663256" y="4059244"/>
                </a:cubicBezTo>
                <a:cubicBezTo>
                  <a:pt x="2306390" y="4059244"/>
                  <a:pt x="353936" y="2327747"/>
                  <a:pt x="8566" y="67422"/>
                </a:cubicBezTo>
                <a:close/>
              </a:path>
            </a:pathLst>
          </a:custGeom>
          <a:solidFill>
            <a:srgbClr val="59595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18" name="Straight Connector 11">
            <a:extLst>
              <a:ext uri="{FF2B5EF4-FFF2-40B4-BE49-F238E27FC236}">
                <a16:creationId xmlns:a16="http://schemas.microsoft.com/office/drawing/2014/main" id="{D4C22394-EBC2-4FAF-A555-6C02D589EED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rot="16200000">
            <a:off x="1508760" y="3431556"/>
            <a:ext cx="0" cy="1737360"/>
          </a:xfrm>
          <a:prstGeom prst="line">
            <a:avLst/>
          </a:prstGeom>
          <a:ln w="19050" cap="sq">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Oval 13">
            <a:extLst>
              <a:ext uri="{FF2B5EF4-FFF2-40B4-BE49-F238E27FC236}">
                <a16:creationId xmlns:a16="http://schemas.microsoft.com/office/drawing/2014/main" id="{F7194F93-1F71-4A70-9DF1-28F1837711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32897" y="5004581"/>
            <a:ext cx="962395" cy="962395"/>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9BBC0C84-DC2A-43AE-9576-0A44295E8B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63725" y="4865965"/>
            <a:ext cx="293695" cy="29369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4036861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TotalTime>
  <Words>170</Words>
  <Application>Microsoft Macintosh PowerPoint</Application>
  <PresentationFormat>宽屏</PresentationFormat>
  <Paragraphs>17</Paragraphs>
  <Slides>9</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9</vt:i4>
      </vt:variant>
    </vt:vector>
  </HeadingPairs>
  <TitlesOfParts>
    <vt:vector size="14" baseType="lpstr">
      <vt:lpstr>等线</vt:lpstr>
      <vt:lpstr>等线 Light</vt:lpstr>
      <vt:lpstr>Arial</vt:lpstr>
      <vt:lpstr>Calibri</vt:lpstr>
      <vt:lpstr>Office 主题​​</vt:lpstr>
      <vt:lpstr>Boston Venues Analysis </vt:lpstr>
      <vt:lpstr>Introduction Initial data is from Analyze Boston with neighborhood boundaries—see below for the cleaned dataframe </vt:lpstr>
      <vt:lpstr>Create a Folium map with 26 neighborhood superimposed on top to visualize </vt:lpstr>
      <vt:lpstr>Used Foursquare API to get the venue data of neighborhoods in Boston  Performing EDA analysis by summarizing the data  Note Allston, Back Bay are the more popular choices in terms of venues density </vt:lpstr>
      <vt:lpstr>K-means clustering to group neighborhoods by venue density  </vt:lpstr>
      <vt:lpstr>See chart for the resulting dataframe for the top 10 most common venues by neighborhood</vt:lpstr>
      <vt:lpstr>Applying to real business problems-informing a decision to open a new restaurant</vt:lpstr>
      <vt:lpstr>Finally, visualize the resulting clusters with color codes corresponding to the cluster labels, using a folium map</vt:lpstr>
      <vt:lpstr>Thank you for viewing!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Boston Venues Analysis </dc:title>
  <dc:creator>Jiayin Lin</dc:creator>
  <cp:lastModifiedBy>Jiayin Lin</cp:lastModifiedBy>
  <cp:revision>4</cp:revision>
  <dcterms:created xsi:type="dcterms:W3CDTF">2019-10-14T02:58:01Z</dcterms:created>
  <dcterms:modified xsi:type="dcterms:W3CDTF">2019-10-14T03:39:01Z</dcterms:modified>
</cp:coreProperties>
</file>

<file path=docProps/thumbnail.jpeg>
</file>